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3"/>
  </p:notesMasterIdLst>
  <p:sldIdLst>
    <p:sldId id="616" r:id="rId3"/>
    <p:sldId id="617" r:id="rId4"/>
    <p:sldId id="618" r:id="rId5"/>
    <p:sldId id="619" r:id="rId6"/>
    <p:sldId id="397" r:id="rId7"/>
    <p:sldId id="398" r:id="rId8"/>
    <p:sldId id="891" r:id="rId9"/>
    <p:sldId id="768" r:id="rId10"/>
    <p:sldId id="394" r:id="rId11"/>
    <p:sldId id="395" r:id="rId12"/>
    <p:sldId id="769" r:id="rId13"/>
    <p:sldId id="385" r:id="rId14"/>
    <p:sldId id="770" r:id="rId15"/>
    <p:sldId id="771" r:id="rId16"/>
    <p:sldId id="772" r:id="rId17"/>
    <p:sldId id="773" r:id="rId18"/>
    <p:sldId id="774" r:id="rId19"/>
    <p:sldId id="775" r:id="rId20"/>
    <p:sldId id="776" r:id="rId21"/>
    <p:sldId id="355" r:id="rId22"/>
    <p:sldId id="277" r:id="rId23"/>
    <p:sldId id="278" r:id="rId24"/>
    <p:sldId id="263" r:id="rId25"/>
    <p:sldId id="279" r:id="rId26"/>
    <p:sldId id="280" r:id="rId27"/>
    <p:sldId id="262" r:id="rId28"/>
    <p:sldId id="281" r:id="rId29"/>
    <p:sldId id="780" r:id="rId30"/>
    <p:sldId id="337" r:id="rId31"/>
    <p:sldId id="338" r:id="rId32"/>
    <p:sldId id="384" r:id="rId33"/>
    <p:sldId id="850" r:id="rId34"/>
    <p:sldId id="778" r:id="rId35"/>
    <p:sldId id="787" r:id="rId36"/>
    <p:sldId id="449" r:id="rId37"/>
    <p:sldId id="450" r:id="rId38"/>
    <p:sldId id="451" r:id="rId39"/>
    <p:sldId id="452" r:id="rId40"/>
    <p:sldId id="453" r:id="rId41"/>
    <p:sldId id="454" r:id="rId42"/>
    <p:sldId id="455" r:id="rId43"/>
    <p:sldId id="456" r:id="rId44"/>
    <p:sldId id="457" r:id="rId45"/>
    <p:sldId id="458" r:id="rId46"/>
    <p:sldId id="459" r:id="rId47"/>
    <p:sldId id="460" r:id="rId48"/>
    <p:sldId id="461" r:id="rId49"/>
    <p:sldId id="462" r:id="rId50"/>
    <p:sldId id="463" r:id="rId51"/>
    <p:sldId id="464" r:id="rId52"/>
    <p:sldId id="471" r:id="rId53"/>
    <p:sldId id="473" r:id="rId54"/>
    <p:sldId id="474" r:id="rId55"/>
    <p:sldId id="475" r:id="rId56"/>
    <p:sldId id="476" r:id="rId57"/>
    <p:sldId id="830" r:id="rId58"/>
    <p:sldId id="432" r:id="rId59"/>
    <p:sldId id="433" r:id="rId60"/>
    <p:sldId id="434" r:id="rId61"/>
    <p:sldId id="435" r:id="rId62"/>
    <p:sldId id="436" r:id="rId63"/>
    <p:sldId id="437" r:id="rId64"/>
    <p:sldId id="438" r:id="rId65"/>
    <p:sldId id="439" r:id="rId66"/>
    <p:sldId id="784" r:id="rId67"/>
    <p:sldId id="831" r:id="rId68"/>
    <p:sldId id="785" r:id="rId69"/>
    <p:sldId id="786" r:id="rId70"/>
    <p:sldId id="844" r:id="rId71"/>
    <p:sldId id="845" r:id="rId72"/>
    <p:sldId id="847" r:id="rId74"/>
    <p:sldId id="360" r:id="rId75"/>
  </p:sldIdLst>
  <p:sldSz cx="12192000" cy="6858000"/>
  <p:notesSz cx="6858000" cy="9144000"/>
  <p:defaultTextStyle>
    <a:defPPr>
      <a:defRPr lang="zh-CN"/>
    </a:defPPr>
    <a:lvl1pPr algn="l" rtl="0" fontAlgn="base">
      <a:spcBef>
        <a:spcPct val="0"/>
      </a:spcBef>
      <a:spcAft>
        <a:spcPct val="0"/>
      </a:spcAft>
      <a:defRPr kern="1200">
        <a:solidFill>
          <a:schemeClr val="tx1"/>
        </a:solidFill>
        <a:latin typeface="Arial" panose="020B0604020202020204" pitchFamily="34" charset="0"/>
        <a:ea typeface="等线"/>
        <a:cs typeface="等线"/>
      </a:defRPr>
    </a:lvl1pPr>
    <a:lvl2pPr marL="457200" algn="l" rtl="0" fontAlgn="base">
      <a:spcBef>
        <a:spcPct val="0"/>
      </a:spcBef>
      <a:spcAft>
        <a:spcPct val="0"/>
      </a:spcAft>
      <a:defRPr kern="1200">
        <a:solidFill>
          <a:schemeClr val="tx1"/>
        </a:solidFill>
        <a:latin typeface="Arial" panose="020B0604020202020204" pitchFamily="34" charset="0"/>
        <a:ea typeface="等线"/>
        <a:cs typeface="等线"/>
      </a:defRPr>
    </a:lvl2pPr>
    <a:lvl3pPr marL="914400" algn="l" rtl="0" fontAlgn="base">
      <a:spcBef>
        <a:spcPct val="0"/>
      </a:spcBef>
      <a:spcAft>
        <a:spcPct val="0"/>
      </a:spcAft>
      <a:defRPr kern="1200">
        <a:solidFill>
          <a:schemeClr val="tx1"/>
        </a:solidFill>
        <a:latin typeface="Arial" panose="020B0604020202020204" pitchFamily="34" charset="0"/>
        <a:ea typeface="等线"/>
        <a:cs typeface="等线"/>
      </a:defRPr>
    </a:lvl3pPr>
    <a:lvl4pPr marL="1371600" algn="l" rtl="0" fontAlgn="base">
      <a:spcBef>
        <a:spcPct val="0"/>
      </a:spcBef>
      <a:spcAft>
        <a:spcPct val="0"/>
      </a:spcAft>
      <a:defRPr kern="1200">
        <a:solidFill>
          <a:schemeClr val="tx1"/>
        </a:solidFill>
        <a:latin typeface="Arial" panose="020B0604020202020204" pitchFamily="34" charset="0"/>
        <a:ea typeface="等线"/>
        <a:cs typeface="等线"/>
      </a:defRPr>
    </a:lvl4pPr>
    <a:lvl5pPr marL="1828800" algn="l" rtl="0" fontAlgn="base">
      <a:spcBef>
        <a:spcPct val="0"/>
      </a:spcBef>
      <a:spcAft>
        <a:spcPct val="0"/>
      </a:spcAft>
      <a:defRPr kern="1200">
        <a:solidFill>
          <a:schemeClr val="tx1"/>
        </a:solidFill>
        <a:latin typeface="Arial" panose="020B0604020202020204" pitchFamily="34" charset="0"/>
        <a:ea typeface="等线"/>
        <a:cs typeface="等线"/>
      </a:defRPr>
    </a:lvl5pPr>
    <a:lvl6pPr marL="2286000" algn="l" defTabSz="914400" rtl="0" eaLnBrk="1" latinLnBrk="0" hangingPunct="1">
      <a:defRPr kern="1200">
        <a:solidFill>
          <a:schemeClr val="tx1"/>
        </a:solidFill>
        <a:latin typeface="Arial" panose="020B0604020202020204" pitchFamily="34" charset="0"/>
        <a:ea typeface="等线"/>
        <a:cs typeface="等线"/>
      </a:defRPr>
    </a:lvl6pPr>
    <a:lvl7pPr marL="2743200" algn="l" defTabSz="914400" rtl="0" eaLnBrk="1" latinLnBrk="0" hangingPunct="1">
      <a:defRPr kern="1200">
        <a:solidFill>
          <a:schemeClr val="tx1"/>
        </a:solidFill>
        <a:latin typeface="Arial" panose="020B0604020202020204" pitchFamily="34" charset="0"/>
        <a:ea typeface="等线"/>
        <a:cs typeface="等线"/>
      </a:defRPr>
    </a:lvl7pPr>
    <a:lvl8pPr marL="3200400" algn="l" defTabSz="914400" rtl="0" eaLnBrk="1" latinLnBrk="0" hangingPunct="1">
      <a:defRPr kern="1200">
        <a:solidFill>
          <a:schemeClr val="tx1"/>
        </a:solidFill>
        <a:latin typeface="Arial" panose="020B0604020202020204" pitchFamily="34" charset="0"/>
        <a:ea typeface="等线"/>
        <a:cs typeface="等线"/>
      </a:defRPr>
    </a:lvl8pPr>
    <a:lvl9pPr marL="3657600" algn="l" defTabSz="914400" rtl="0" eaLnBrk="1" latinLnBrk="0" hangingPunct="1">
      <a:defRPr kern="1200">
        <a:solidFill>
          <a:schemeClr val="tx1"/>
        </a:solidFill>
        <a:latin typeface="Arial" panose="020B0604020202020204" pitchFamily="34" charset="0"/>
        <a:ea typeface="等线"/>
        <a:cs typeface="等线"/>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48466E"/>
    <a:srgbClr val="4975A4"/>
    <a:srgbClr val="CAB9BF"/>
    <a:srgbClr val="BCE1B6"/>
    <a:srgbClr val="F1D79A"/>
    <a:srgbClr val="C2AEB5"/>
    <a:srgbClr val="EDCB7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419" autoAdjust="0"/>
    <p:restoredTop sz="94660"/>
  </p:normalViewPr>
  <p:slideViewPr>
    <p:cSldViewPr snapToGrid="0">
      <p:cViewPr varScale="1">
        <p:scale>
          <a:sx n="78" d="100"/>
          <a:sy n="78" d="100"/>
        </p:scale>
        <p:origin x="84" y="96"/>
      </p:cViewPr>
      <p:guideLst>
        <p:guide orient="horz" pos="3546"/>
        <p:guide orient="horz" pos="1065"/>
        <p:guide orient="horz" pos="2409"/>
        <p:guide orient="horz" pos="611"/>
        <p:guide pos="3814"/>
        <p:guide pos="2216"/>
        <p:guide pos="5440"/>
        <p:guide pos="1815"/>
        <p:guide pos="1746"/>
      </p:guideLst>
    </p:cSldViewPr>
  </p:slideViewPr>
  <p:notesTextViewPr>
    <p:cViewPr>
      <p:scale>
        <a:sx n="1" d="1"/>
        <a:sy n="1" d="1"/>
      </p:scale>
      <p:origin x="0" y="0"/>
    </p:cViewPr>
  </p:notesTextViewPr>
  <p:sorterViewPr>
    <p:cViewPr>
      <p:scale>
        <a:sx n="66" d="100"/>
        <a:sy n="66" d="100"/>
      </p:scale>
      <p:origin x="0" y="10248"/>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8" Type="http://schemas.openxmlformats.org/officeDocument/2006/relationships/tableStyles" Target="tableStyles.xml"/><Relationship Id="rId77" Type="http://schemas.openxmlformats.org/officeDocument/2006/relationships/viewProps" Target="viewProps.xml"/><Relationship Id="rId76" Type="http://schemas.openxmlformats.org/officeDocument/2006/relationships/presProps" Target="presProps.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notesMaster" Target="notesMasters/notesMaster1.xml"/><Relationship Id="rId72" Type="http://schemas.openxmlformats.org/officeDocument/2006/relationships/slide" Target="slides/slide70.xml"/><Relationship Id="rId71" Type="http://schemas.openxmlformats.org/officeDocument/2006/relationships/slide" Target="slides/slide69.xml"/><Relationship Id="rId70" Type="http://schemas.openxmlformats.org/officeDocument/2006/relationships/slide" Target="slides/slide68.xml"/><Relationship Id="rId7" Type="http://schemas.openxmlformats.org/officeDocument/2006/relationships/slide" Target="slides/slide5.xml"/><Relationship Id="rId69" Type="http://schemas.openxmlformats.org/officeDocument/2006/relationships/slide" Target="slides/slide67.xml"/><Relationship Id="rId68" Type="http://schemas.openxmlformats.org/officeDocument/2006/relationships/slide" Target="slides/slide66.xml"/><Relationship Id="rId67" Type="http://schemas.openxmlformats.org/officeDocument/2006/relationships/slide" Target="slides/slide65.xml"/><Relationship Id="rId66" Type="http://schemas.openxmlformats.org/officeDocument/2006/relationships/slide" Target="slides/slide64.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DC49AC89-DDA7-4EFE-805E-12E794419656}" type="datetimeFigureOut">
              <a:rPr lang="zh-CN" altLang="en-US"/>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endParaRPr lang="zh-CN" altLang="en-US" noProof="0"/>
          </a:p>
          <a:p>
            <a:pPr lvl="1"/>
            <a:r>
              <a:rPr lang="zh-CN" altLang="en-US" noProof="0"/>
              <a:t>第二级</a:t>
            </a:r>
            <a:endParaRPr lang="zh-CN" altLang="en-US" noProof="0"/>
          </a:p>
          <a:p>
            <a:pPr lvl="2"/>
            <a:r>
              <a:rPr lang="zh-CN" altLang="en-US" noProof="0"/>
              <a:t>第三级</a:t>
            </a:r>
            <a:endParaRPr lang="zh-CN" altLang="en-US" noProof="0"/>
          </a:p>
          <a:p>
            <a:pPr lvl="3"/>
            <a:r>
              <a:rPr lang="zh-CN" altLang="en-US" noProof="0"/>
              <a:t>第四级</a:t>
            </a:r>
            <a:endParaRPr lang="zh-CN" altLang="en-US" noProof="0"/>
          </a:p>
          <a:p>
            <a:pPr lvl="4"/>
            <a:r>
              <a:rPr lang="zh-CN" altLang="en-US" noProof="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EB11E9B2-4013-4130-84F5-C2E4B37BE01C}"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C75BCAF-EFA8-4166-9454-3A077876BA9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83D66A1-1FE0-49AF-9518-151820309FD8}" type="slidenum">
              <a:rPr lang="zh-CN" altLang="en-US"/>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3F52E13-D07D-4237-A0CA-542CAFEB92F5}"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E81A6EB8-19A6-4E43-839E-B2D6569BA72B}" type="slidenum">
              <a:rPr lang="zh-CN" altLang="en-US"/>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hasCustomPrompt="1"/>
          </p:nvPr>
        </p:nvSpPr>
        <p:spPr>
          <a:xfrm>
            <a:off x="838201" y="365125"/>
            <a:ext cx="7734300" cy="5811838"/>
          </a:xfrm>
        </p:spPr>
        <p:txBody>
          <a:bodyPr vert="eaVert"/>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69EFADF-07ED-45B0-834D-D67952D01426}"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95CB49D-50E2-4A97-8DE5-27DF963E374F}" type="slidenum">
              <a:rPr lang="zh-CN" altLang="en-US"/>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hasCustomPrompt="1"/>
          </p:nvPr>
        </p:nvSpPr>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31EDF00-4440-477C-BFE2-3DE686F6FF9B}"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AC5CD9A-3C00-4844-A512-7DDFB9A5F431}" type="slidenum">
              <a:rPr lang="zh-CN" altLang="en-US"/>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endParaRPr lang="zh-CN" altLang="en-US"/>
          </a:p>
        </p:txBody>
      </p:sp>
      <p:sp>
        <p:nvSpPr>
          <p:cNvPr id="4" name="日期占位符 3"/>
          <p:cNvSpPr>
            <a:spLocks noGrp="1"/>
          </p:cNvSpPr>
          <p:nvPr>
            <p:ph type="dt" sz="half" idx="10"/>
          </p:nvPr>
        </p:nvSpPr>
        <p:spPr/>
        <p:txBody>
          <a:bodyPr/>
          <a:lstStyle>
            <a:lvl1pPr>
              <a:defRPr/>
            </a:lvl1pPr>
          </a:lstStyle>
          <a:p>
            <a:pPr>
              <a:defRPr/>
            </a:pPr>
            <a:fld id="{DDE0E7AA-2003-4FDD-BB60-243AEA8AC059}" type="datetimeFigureOut">
              <a:rPr lang="zh-CN" altLang="en-US"/>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1C220816-EF04-450E-8799-DE69521A63FB}" type="slidenum">
              <a:rPr lang="zh-CN" altLang="en-US"/>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hasCustomPrompt="1"/>
          </p:nvPr>
        </p:nvSpPr>
        <p:spPr>
          <a:xfrm>
            <a:off x="838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hasCustomPrompt="1"/>
          </p:nvPr>
        </p:nvSpPr>
        <p:spPr>
          <a:xfrm>
            <a:off x="6172200" y="1825625"/>
            <a:ext cx="5181600" cy="435133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2AC38BF3-4740-435C-ADE5-E04F6E341B91}"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946E605D-DEE1-40F3-82AC-80ACC15EE17F}" type="slidenum">
              <a:rPr lang="zh-CN" altLang="en-US"/>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hasCustomPrompt="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4" name="内容占位符 3"/>
          <p:cNvSpPr>
            <a:spLocks noGrp="1"/>
          </p:cNvSpPr>
          <p:nvPr>
            <p:ph sz="half" idx="2" hasCustomPrompt="1"/>
          </p:nvPr>
        </p:nvSpPr>
        <p:spPr>
          <a:xfrm>
            <a:off x="839789" y="2505075"/>
            <a:ext cx="5157787"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hasCustomPrompt="1"/>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endParaRPr lang="zh-CN" altLang="en-US"/>
          </a:p>
        </p:txBody>
      </p:sp>
      <p:sp>
        <p:nvSpPr>
          <p:cNvPr id="6" name="内容占位符 5"/>
          <p:cNvSpPr>
            <a:spLocks noGrp="1"/>
          </p:cNvSpPr>
          <p:nvPr>
            <p:ph sz="quarter" idx="4" hasCustomPrompt="1"/>
          </p:nvPr>
        </p:nvSpPr>
        <p:spPr>
          <a:xfrm>
            <a:off x="6172201" y="2505075"/>
            <a:ext cx="5183188" cy="3684588"/>
          </a:xfrm>
        </p:spPr>
        <p:txBody>
          <a:body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A8ACC069-8C78-4767-8160-3483E278B9B7}" type="datetimeFigureOut">
              <a:rPr lang="zh-CN" altLang="en-US"/>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5D8CCBFF-61F0-4B5F-B78D-6010A494DCDF}" type="slidenum">
              <a:rPr lang="zh-CN" altLang="en-US"/>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F2290365-771B-463B-BD9E-C66B69760B6C}" type="datetimeFigureOut">
              <a:rPr lang="zh-CN" altLang="en-US"/>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73F6D9E1-61DE-404E-A0C2-6128BFE3654E}" type="slidenum">
              <a:rPr lang="zh-CN" altLang="en-US"/>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3F825496-1114-4D29-A4FB-35164432EA58}" type="datetimeFigureOut">
              <a:rPr lang="zh-CN" altLang="en-US"/>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333F0C8E-DB64-4563-BF11-0AB67BE191A3}" type="slidenum">
              <a:rPr lang="zh-CN" altLang="en-US"/>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hasCustomPrompt="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2EF4BB4D-E46B-4E01-81E9-9F80360907DE}"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D58CA064-B320-4EE5-9729-6B3665EBD03D}" type="slidenum">
              <a:rPr lang="zh-CN" altLang="en-US"/>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endParaRPr lang="zh-CN" altLang="en-US"/>
          </a:p>
        </p:txBody>
      </p:sp>
      <p:sp>
        <p:nvSpPr>
          <p:cNvPr id="5" name="日期占位符 3"/>
          <p:cNvSpPr>
            <a:spLocks noGrp="1"/>
          </p:cNvSpPr>
          <p:nvPr>
            <p:ph type="dt" sz="half" idx="10"/>
          </p:nvPr>
        </p:nvSpPr>
        <p:spPr/>
        <p:txBody>
          <a:bodyPr/>
          <a:lstStyle>
            <a:lvl1pPr>
              <a:defRPr/>
            </a:lvl1pPr>
          </a:lstStyle>
          <a:p>
            <a:pPr>
              <a:defRPr/>
            </a:pPr>
            <a:fld id="{CD090699-2D46-4D11-85B7-DDAE08AC128B}" type="datetimeFigureOut">
              <a:rPr lang="zh-CN" altLang="en-US"/>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B0F2322C-06BB-4EB0-8741-3D82FDE42C63}" type="slidenum">
              <a:rPr lang="zh-CN" altLang="en-US"/>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838200" y="365125"/>
            <a:ext cx="10515600" cy="1325563"/>
          </a:xfrm>
          <a:prstGeom prst="rect">
            <a:avLst/>
          </a:prstGeom>
          <a:noFill/>
          <a:ln w="9525">
            <a:noFill/>
            <a:miter lim="800000"/>
          </a:ln>
        </p:spPr>
        <p:txBody>
          <a:bodyPr vert="horz" wrap="square" lIns="91440" tIns="45720" rIns="91440" bIns="45720" numCol="1" anchor="ctr" anchorCtr="0" compatLnSpc="1"/>
          <a:lstStyle/>
          <a:p>
            <a:pPr lvl="0"/>
            <a:r>
              <a:rPr lang="zh-CN" altLang="en-US"/>
              <a:t>单击此处编辑母版标题样式</a:t>
            </a:r>
            <a:endParaRPr lang="zh-CN" altLang="en-US"/>
          </a:p>
        </p:txBody>
      </p:sp>
      <p:sp>
        <p:nvSpPr>
          <p:cNvPr id="1027" name="文本占位符 2"/>
          <p:cNvSpPr>
            <a:spLocks noGrp="1"/>
          </p:cNvSpPr>
          <p:nvPr>
            <p:ph type="body" idx="1"/>
          </p:nvPr>
        </p:nvSpPr>
        <p:spPr bwMode="auto">
          <a:xfrm>
            <a:off x="838200" y="1825625"/>
            <a:ext cx="10515600" cy="4351338"/>
          </a:xfrm>
          <a:prstGeom prst="rect">
            <a:avLst/>
          </a:prstGeom>
          <a:noFill/>
          <a:ln w="9525">
            <a:noFill/>
            <a:miter lim="800000"/>
          </a:ln>
        </p:spPr>
        <p:txBody>
          <a:bodyPr vert="horz" wrap="square" lIns="91440" tIns="45720" rIns="91440" bIns="45720" numCol="1" anchor="t" anchorCtr="0" compatLnSpc="1"/>
          <a:lstStyle/>
          <a:p>
            <a:pPr lvl="0"/>
            <a:r>
              <a:rPr lang="zh-CN" altLang="en-US"/>
              <a:t>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cs typeface="+mn-cs"/>
              </a:defRPr>
            </a:lvl1pPr>
          </a:lstStyle>
          <a:p>
            <a:pPr>
              <a:defRPr/>
            </a:pPr>
            <a:fld id="{A998100B-D930-4565-8A95-217F4A7E257F}" type="datetimeFigureOut">
              <a:rPr lang="zh-CN" altLang="en-US"/>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cs typeface="+mn-cs"/>
              </a:defRPr>
            </a:lvl1pPr>
          </a:lstStyle>
          <a:p>
            <a:pPr>
              <a:defRPr/>
            </a:pPr>
            <a:fld id="{FC9CB96C-9573-424B-8381-71BE87CE7468}" type="slidenum">
              <a:rPr lang="zh-CN" altLang="en-US"/>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2495" rtl="0" eaLnBrk="0" fontAlgn="base" hangingPunct="0">
        <a:lnSpc>
          <a:spcPct val="90000"/>
        </a:lnSpc>
        <a:spcBef>
          <a:spcPct val="0"/>
        </a:spcBef>
        <a:spcAft>
          <a:spcPct val="0"/>
        </a:spcAft>
        <a:defRPr sz="4400" kern="1200">
          <a:solidFill>
            <a:schemeClr val="tx1"/>
          </a:solidFill>
          <a:latin typeface="+mj-lt"/>
          <a:ea typeface="+mj-ea"/>
          <a:cs typeface="等线 Light"/>
        </a:defRPr>
      </a:lvl1pPr>
      <a:lvl2pPr algn="l" defTabSz="912495" rtl="0" eaLnBrk="0" fontAlgn="base" hangingPunct="0">
        <a:lnSpc>
          <a:spcPct val="90000"/>
        </a:lnSpc>
        <a:spcBef>
          <a:spcPct val="0"/>
        </a:spcBef>
        <a:spcAft>
          <a:spcPct val="0"/>
        </a:spcAft>
        <a:defRPr sz="4400">
          <a:solidFill>
            <a:schemeClr val="tx1"/>
          </a:solidFill>
          <a:latin typeface="等线 Light"/>
          <a:ea typeface="等线 Light"/>
          <a:cs typeface="等线 Light"/>
        </a:defRPr>
      </a:lvl2pPr>
      <a:lvl3pPr algn="l" defTabSz="912495" rtl="0" eaLnBrk="0" fontAlgn="base" hangingPunct="0">
        <a:lnSpc>
          <a:spcPct val="90000"/>
        </a:lnSpc>
        <a:spcBef>
          <a:spcPct val="0"/>
        </a:spcBef>
        <a:spcAft>
          <a:spcPct val="0"/>
        </a:spcAft>
        <a:defRPr sz="4400">
          <a:solidFill>
            <a:schemeClr val="tx1"/>
          </a:solidFill>
          <a:latin typeface="等线 Light"/>
          <a:ea typeface="等线 Light"/>
          <a:cs typeface="等线 Light"/>
        </a:defRPr>
      </a:lvl3pPr>
      <a:lvl4pPr algn="l" defTabSz="912495" rtl="0" eaLnBrk="0" fontAlgn="base" hangingPunct="0">
        <a:lnSpc>
          <a:spcPct val="90000"/>
        </a:lnSpc>
        <a:spcBef>
          <a:spcPct val="0"/>
        </a:spcBef>
        <a:spcAft>
          <a:spcPct val="0"/>
        </a:spcAft>
        <a:defRPr sz="4400">
          <a:solidFill>
            <a:schemeClr val="tx1"/>
          </a:solidFill>
          <a:latin typeface="等线 Light"/>
          <a:ea typeface="等线 Light"/>
          <a:cs typeface="等线 Light"/>
        </a:defRPr>
      </a:lvl4pPr>
      <a:lvl5pPr algn="l" defTabSz="912495" rtl="0" eaLnBrk="0" fontAlgn="base" hangingPunct="0">
        <a:lnSpc>
          <a:spcPct val="90000"/>
        </a:lnSpc>
        <a:spcBef>
          <a:spcPct val="0"/>
        </a:spcBef>
        <a:spcAft>
          <a:spcPct val="0"/>
        </a:spcAft>
        <a:defRPr sz="4400">
          <a:solidFill>
            <a:schemeClr val="tx1"/>
          </a:solidFill>
          <a:latin typeface="等线 Light"/>
          <a:ea typeface="等线 Light"/>
          <a:cs typeface="等线 Light"/>
        </a:defRPr>
      </a:lvl5pPr>
      <a:lvl6pPr marL="457200" algn="l" defTabSz="912495" rtl="0" fontAlgn="base">
        <a:lnSpc>
          <a:spcPct val="90000"/>
        </a:lnSpc>
        <a:spcBef>
          <a:spcPct val="0"/>
        </a:spcBef>
        <a:spcAft>
          <a:spcPct val="0"/>
        </a:spcAft>
        <a:defRPr sz="4400">
          <a:solidFill>
            <a:schemeClr val="tx1"/>
          </a:solidFill>
          <a:latin typeface="等线 Light"/>
          <a:ea typeface="等线 Light"/>
          <a:cs typeface="等线 Light"/>
        </a:defRPr>
      </a:lvl6pPr>
      <a:lvl7pPr marL="914400" algn="l" defTabSz="912495" rtl="0" fontAlgn="base">
        <a:lnSpc>
          <a:spcPct val="90000"/>
        </a:lnSpc>
        <a:spcBef>
          <a:spcPct val="0"/>
        </a:spcBef>
        <a:spcAft>
          <a:spcPct val="0"/>
        </a:spcAft>
        <a:defRPr sz="4400">
          <a:solidFill>
            <a:schemeClr val="tx1"/>
          </a:solidFill>
          <a:latin typeface="等线 Light"/>
          <a:ea typeface="等线 Light"/>
          <a:cs typeface="等线 Light"/>
        </a:defRPr>
      </a:lvl7pPr>
      <a:lvl8pPr marL="1371600" algn="l" defTabSz="912495" rtl="0" fontAlgn="base">
        <a:lnSpc>
          <a:spcPct val="90000"/>
        </a:lnSpc>
        <a:spcBef>
          <a:spcPct val="0"/>
        </a:spcBef>
        <a:spcAft>
          <a:spcPct val="0"/>
        </a:spcAft>
        <a:defRPr sz="4400">
          <a:solidFill>
            <a:schemeClr val="tx1"/>
          </a:solidFill>
          <a:latin typeface="等线 Light"/>
          <a:ea typeface="等线 Light"/>
          <a:cs typeface="等线 Light"/>
        </a:defRPr>
      </a:lvl8pPr>
      <a:lvl9pPr marL="1828800" algn="l" defTabSz="912495" rtl="0" fontAlgn="base">
        <a:lnSpc>
          <a:spcPct val="90000"/>
        </a:lnSpc>
        <a:spcBef>
          <a:spcPct val="0"/>
        </a:spcBef>
        <a:spcAft>
          <a:spcPct val="0"/>
        </a:spcAft>
        <a:defRPr sz="4400">
          <a:solidFill>
            <a:schemeClr val="tx1"/>
          </a:solidFill>
          <a:latin typeface="等线 Light"/>
          <a:ea typeface="等线 Light"/>
          <a:cs typeface="等线 Light"/>
        </a:defRPr>
      </a:lvl9pPr>
    </p:titleStyle>
    <p:bodyStyle>
      <a:lvl1pPr marL="227330" indent="-227330" algn="l" defTabSz="912495"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等线"/>
        </a:defRPr>
      </a:lvl1pPr>
      <a:lvl2pPr marL="684530" indent="-227330" algn="l" defTabSz="912495"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等线"/>
        </a:defRPr>
      </a:lvl2pPr>
      <a:lvl3pPr marL="1141730" indent="-227330" algn="l" defTabSz="912495"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等线"/>
        </a:defRPr>
      </a:lvl3pPr>
      <a:lvl4pPr marL="1598930" indent="-227330" algn="l" defTabSz="912495"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等线"/>
        </a:defRPr>
      </a:lvl4pPr>
      <a:lvl5pPr marL="2056130" indent="-227330" algn="l" defTabSz="912495"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等线"/>
        </a:defRPr>
      </a:lvl5pPr>
      <a:lvl6pPr marL="25146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3765"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9.pn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5.png"/><Relationship Id="rId1" Type="http://schemas.openxmlformats.org/officeDocument/2006/relationships/image" Target="../media/image14.png"/></Relationships>
</file>

<file path=ppt/slides/_rels/slide22.xml.rels><?xml version="1.0" encoding="UTF-8" standalone="yes"?>
<Relationships xmlns="http://schemas.openxmlformats.org/package/2006/relationships"><Relationship Id="rId7"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2.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3.jpeg"/><Relationship Id="rId1" Type="http://schemas.openxmlformats.org/officeDocument/2006/relationships/image" Target="../media/image2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6.jpeg"/><Relationship Id="rId1"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jpeg"/><Relationship Id="rId1" Type="http://schemas.openxmlformats.org/officeDocument/2006/relationships/image" Target="../media/image1.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4.jpeg"/><Relationship Id="rId1" Type="http://schemas.openxmlformats.org/officeDocument/2006/relationships/image" Target="../media/image3.jpe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9.png"/></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0.png"/></Relationships>
</file>

<file path=ppt/slides/_rels/slide6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png"/></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2.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image" Target="../media/image33.emf"/></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4.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br>
              <a:rPr lang="zh-CN" altLang="en-US" sz="6000" b="1" noProof="0" dirty="0">
                <a:ln w="0"/>
                <a:solidFill>
                  <a:schemeClr val="tx2">
                    <a:lumMod val="60000"/>
                    <a:lumOff val="40000"/>
                  </a:schemeClr>
                </a:solidFill>
                <a:effectLst>
                  <a:outerShdw blurRad="38100" dist="25400" dir="5400000" algn="ctr" rotWithShape="0">
                    <a:srgbClr val="6E747A">
                      <a:alpha val="43000"/>
                    </a:srgbClr>
                  </a:outerShdw>
                </a:effectLst>
                <a:uLnTx/>
                <a:uFillTx/>
                <a:latin typeface="黑体" panose="02010609060101010101" pitchFamily="49" charset="-122"/>
                <a:ea typeface="黑体" panose="02010609060101010101" pitchFamily="49" charset="-122"/>
                <a:cs typeface="+mn-cs"/>
                <a:sym typeface="+mn-ea"/>
              </a:rPr>
            </a:br>
            <a:r>
              <a:rPr lang="zh-CN" altLang="en-US" sz="6000" b="1" noProof="0" dirty="0">
                <a:ln w="0"/>
                <a:solidFill>
                  <a:srgbClr val="FF0000"/>
                </a:solidFill>
                <a:effectLst>
                  <a:outerShdw blurRad="38100" dist="25400" dir="5400000" algn="ctr" rotWithShape="0">
                    <a:srgbClr val="6E747A">
                      <a:alpha val="43000"/>
                    </a:srgbClr>
                  </a:outerShdw>
                </a:effectLst>
                <a:uLnTx/>
                <a:uFillTx/>
                <a:latin typeface="黑体" panose="02010609060101010101" pitchFamily="49" charset="-122"/>
                <a:ea typeface="黑体" panose="02010609060101010101" pitchFamily="49" charset="-122"/>
                <a:cs typeface="+mn-cs"/>
                <a:sym typeface="+mn-ea"/>
              </a:rPr>
              <a:t>风险分级管控与隐患排查治理</a:t>
            </a:r>
            <a:br>
              <a:rPr lang="zh-CN" altLang="en-US" b="1"/>
            </a:br>
            <a:endParaRPr lang="zh-CN" altLang="en-US"/>
          </a:p>
        </p:txBody>
      </p:sp>
      <p:sp>
        <p:nvSpPr>
          <p:cNvPr id="3" name="内容占位符 2"/>
          <p:cNvSpPr>
            <a:spLocks noGrp="1"/>
          </p:cNvSpPr>
          <p:nvPr>
            <p:ph idx="1"/>
          </p:nvPr>
        </p:nvSpPr>
        <p:spPr/>
        <p:txBody>
          <a:bodyPr/>
          <a:p>
            <a:pPr marL="0" indent="0" algn="ctr" defTabSz="914400" eaLnBrk="1" fontAlgn="auto" hangingPunct="1">
              <a:lnSpc>
                <a:spcPct val="100000"/>
              </a:lnSpc>
              <a:spcBef>
                <a:spcPts val="0"/>
              </a:spcBef>
              <a:spcAft>
                <a:spcPts val="0"/>
              </a:spcAft>
              <a:buClrTx/>
              <a:buSzTx/>
              <a:buFontTx/>
              <a:buNone/>
              <a:defRPr/>
            </a:pPr>
            <a:endParaRPr lang="zh-CN" altLang="en-US" sz="6000" b="1" noProof="0" dirty="0">
              <a:ln w="0"/>
              <a:solidFill>
                <a:schemeClr val="tx2">
                  <a:lumMod val="60000"/>
                  <a:lumOff val="40000"/>
                </a:schemeClr>
              </a:solidFill>
              <a:effectLst>
                <a:outerShdw blurRad="38100" dist="25400" dir="5400000" algn="ctr" rotWithShape="0">
                  <a:srgbClr val="6E747A">
                    <a:alpha val="43000"/>
                  </a:srgbClr>
                </a:outerShdw>
              </a:effectLst>
              <a:uLnTx/>
              <a:uFillTx/>
              <a:latin typeface="黑体" panose="02010609060101010101" pitchFamily="49" charset="-122"/>
              <a:ea typeface="黑体" panose="02010609060101010101" pitchFamily="49" charset="-122"/>
              <a:cs typeface="+mn-cs"/>
              <a:sym typeface="+mn-ea"/>
            </a:endParaRPr>
          </a:p>
          <a:p>
            <a:pPr marL="0" indent="0" algn="ctr" defTabSz="914400" eaLnBrk="1" fontAlgn="auto" hangingPunct="1">
              <a:lnSpc>
                <a:spcPct val="100000"/>
              </a:lnSpc>
              <a:spcBef>
                <a:spcPts val="0"/>
              </a:spcBef>
              <a:spcAft>
                <a:spcPts val="0"/>
              </a:spcAft>
              <a:buClrTx/>
              <a:buSzTx/>
              <a:buFontTx/>
              <a:buNone/>
              <a:defRPr/>
            </a:pPr>
            <a:r>
              <a:rPr lang="zh-CN" altLang="en-US" sz="6000" b="1" noProof="0" dirty="0">
                <a:ln w="0"/>
                <a:solidFill>
                  <a:schemeClr val="tx2">
                    <a:lumMod val="60000"/>
                    <a:lumOff val="40000"/>
                  </a:schemeClr>
                </a:solidFill>
                <a:effectLst>
                  <a:outerShdw blurRad="38100" dist="25400" dir="5400000" algn="ctr" rotWithShape="0">
                    <a:srgbClr val="6E747A">
                      <a:alpha val="43000"/>
                    </a:srgbClr>
                  </a:outerShdw>
                </a:effectLst>
                <a:uLnTx/>
                <a:uFillTx/>
                <a:latin typeface="黑体" panose="02010609060101010101" pitchFamily="49" charset="-122"/>
                <a:ea typeface="黑体" panose="02010609060101010101" pitchFamily="49" charset="-122"/>
                <a:cs typeface="+mn-cs"/>
                <a:sym typeface="+mn-ea"/>
              </a:rPr>
              <a:t>风险分级管控与隐患排查治理</a:t>
            </a:r>
            <a:endParaRPr kumimoji="0" lang="en-US" altLang="zh-CN" sz="6000" b="1" i="0" u="none" strike="noStrike" kern="1200" cap="none" spc="0" normalizeH="0" baseline="0" noProof="0" dirty="0">
              <a:ln w="0"/>
              <a:solidFill>
                <a:schemeClr val="tx2">
                  <a:lumMod val="60000"/>
                  <a:lumOff val="40000"/>
                </a:schemeClr>
              </a:solidFill>
              <a:effectLst>
                <a:outerShdw blurRad="38100" dist="25400" dir="5400000" algn="ctr" rotWithShape="0">
                  <a:srgbClr val="6E747A">
                    <a:alpha val="43000"/>
                  </a:srgbClr>
                </a:outerShdw>
              </a:effectLst>
              <a:uLnTx/>
              <a:uFillTx/>
              <a:latin typeface="黑体" panose="02010609060101010101" pitchFamily="49" charset="-122"/>
              <a:ea typeface="黑体" panose="02010609060101010101" pitchFamily="49" charset="-122"/>
              <a:cs typeface="+mn-cs"/>
              <a:sym typeface="+mn-ea"/>
            </a:endParaRPr>
          </a:p>
          <a:p>
            <a:pPr marL="0" indent="0" algn="ctr" defTabSz="914400" eaLnBrk="1" fontAlgn="auto" hangingPunct="1">
              <a:lnSpc>
                <a:spcPct val="100000"/>
              </a:lnSpc>
              <a:spcBef>
                <a:spcPts val="0"/>
              </a:spcBef>
              <a:spcAft>
                <a:spcPts val="0"/>
              </a:spcAft>
              <a:buClrTx/>
              <a:buSzTx/>
              <a:buFontTx/>
              <a:buNone/>
              <a:defRPr/>
            </a:pPr>
            <a:r>
              <a:rPr lang="zh-CN" altLang="en-US" sz="6000" b="1" noProof="0" dirty="0">
                <a:ln w="0"/>
                <a:solidFill>
                  <a:schemeClr val="tx2">
                    <a:lumMod val="60000"/>
                    <a:lumOff val="40000"/>
                  </a:schemeClr>
                </a:solidFill>
                <a:effectLst>
                  <a:outerShdw blurRad="38100" dist="25400" dir="5400000" algn="ctr" rotWithShape="0">
                    <a:srgbClr val="6E747A">
                      <a:alpha val="43000"/>
                    </a:srgbClr>
                  </a:outerShdw>
                </a:effectLst>
                <a:uLnTx/>
                <a:uFillTx/>
                <a:latin typeface="黑体" panose="02010609060101010101" pitchFamily="49" charset="-122"/>
                <a:ea typeface="黑体" panose="02010609060101010101" pitchFamily="49" charset="-122"/>
                <a:cs typeface="+mn-cs"/>
                <a:sym typeface="+mn-ea"/>
              </a:rPr>
              <a:t>双重预防控制体系建设</a:t>
            </a:r>
            <a:endParaRPr kumimoji="0" lang="zh-CN" altLang="en-US" sz="6000" b="1" i="0" u="none" strike="noStrike" kern="1200" cap="none" spc="0" normalizeH="0" baseline="0" noProof="0" dirty="0">
              <a:ln w="0"/>
              <a:solidFill>
                <a:schemeClr val="tx2">
                  <a:lumMod val="60000"/>
                  <a:lumOff val="40000"/>
                </a:schemeClr>
              </a:solidFill>
              <a:effectLst>
                <a:outerShdw blurRad="38100" dist="25400" dir="5400000" algn="ctr" rotWithShape="0">
                  <a:srgbClr val="6E747A">
                    <a:alpha val="43000"/>
                  </a:srgbClr>
                </a:outerShdw>
              </a:effectLst>
              <a:uLnTx/>
              <a:uFillTx/>
              <a:latin typeface="黑体" panose="02010609060101010101" pitchFamily="49" charset="-122"/>
              <a:ea typeface="黑体" panose="02010609060101010101" pitchFamily="49" charset="-122"/>
              <a:cs typeface="+mn-cs"/>
              <a:sym typeface="+mn-ea"/>
            </a:endParaRPr>
          </a:p>
          <a:p>
            <a:endParaRPr lang="zh-CN" altLang="en-US" sz="6000"/>
          </a:p>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内容占位符 2"/>
          <p:cNvSpPr>
            <a:spLocks noGrp="1"/>
          </p:cNvSpPr>
          <p:nvPr>
            <p:ph idx="1"/>
          </p:nvPr>
        </p:nvSpPr>
        <p:spPr>
          <a:xfrm>
            <a:off x="811306" y="1077259"/>
            <a:ext cx="10515600" cy="5287963"/>
          </a:xfrm>
        </p:spPr>
        <p:txBody>
          <a:bodyPr/>
          <a:lstStyle/>
          <a:p>
            <a:pPr eaLnBrk="1" hangingPunct="1">
              <a:lnSpc>
                <a:spcPct val="150000"/>
              </a:lnSpc>
            </a:pPr>
            <a:r>
              <a:rPr lang="en-US" altLang="zh-CN" sz="2000" dirty="0">
                <a:solidFill>
                  <a:srgbClr val="FF0000"/>
                </a:solidFill>
                <a:latin typeface="仿宋" panose="02010609060101010101" charset="-122"/>
                <a:ea typeface="仿宋" panose="02010609060101010101" charset="-122"/>
                <a:cs typeface="仿宋" panose="02010609060101010101" charset="-122"/>
              </a:rPr>
              <a:t>   </a:t>
            </a:r>
            <a:r>
              <a:rPr lang="zh-CN" altLang="zh-CN" sz="2000" dirty="0">
                <a:solidFill>
                  <a:srgbClr val="FF0000"/>
                </a:solidFill>
                <a:latin typeface="仿宋" panose="02010609060101010101" charset="-122"/>
                <a:ea typeface="仿宋" panose="02010609060101010101" charset="-122"/>
                <a:cs typeface="仿宋" panose="02010609060101010101" charset="-122"/>
              </a:rPr>
              <a:t>（三）</a:t>
            </a:r>
            <a:r>
              <a:rPr lang="zh-CN" altLang="zh-CN" sz="2000" b="1" dirty="0">
                <a:solidFill>
                  <a:srgbClr val="FF0000"/>
                </a:solidFill>
                <a:latin typeface="仿宋" panose="02010609060101010101" charset="-122"/>
                <a:ea typeface="仿宋" panose="02010609060101010101" charset="-122"/>
                <a:cs typeface="仿宋" panose="02010609060101010101" charset="-122"/>
              </a:rPr>
              <a:t>建立实行安全风险分级管控机制</a:t>
            </a:r>
            <a:r>
              <a:rPr lang="zh-CN" altLang="zh-CN" sz="2000" dirty="0">
                <a:latin typeface="仿宋" panose="02010609060101010101" charset="-122"/>
                <a:ea typeface="仿宋" panose="02010609060101010101" charset="-122"/>
                <a:cs typeface="仿宋" panose="02010609060101010101" charset="-122"/>
              </a:rPr>
              <a:t>。按照“分区域、分级别、网格化”原则，实施安全风险差异化动态管理，明确落实每一处重大安全风险和重大危险源的安全管理与监管责任，强化风险管控技术、制度、管理措施，把可能导致的后果限制在可防、可控范围之内。健全安全风险公告警示和重大安全风险预警机制，定期对红色、橙色安全风险进行分析、评估、预警。落实企业安全风险分级管控岗位责任，建立企业安全风险公告、岗位安全风险确认和安全操作“明白卡”制度。</a:t>
            </a:r>
            <a:endParaRPr lang="zh-CN" altLang="zh-CN" sz="2000" dirty="0">
              <a:latin typeface="仿宋" panose="02010609060101010101" charset="-122"/>
              <a:ea typeface="仿宋" panose="02010609060101010101" charset="-122"/>
              <a:cs typeface="仿宋" panose="02010609060101010101" charset="-122"/>
            </a:endParaRPr>
          </a:p>
          <a:p>
            <a:pPr eaLnBrk="1" hangingPunct="1">
              <a:lnSpc>
                <a:spcPct val="150000"/>
              </a:lnSpc>
            </a:pPr>
            <a:r>
              <a:rPr lang="zh-CN" altLang="zh-CN" sz="2000" dirty="0">
                <a:solidFill>
                  <a:srgbClr val="FF0000"/>
                </a:solidFill>
                <a:latin typeface="仿宋" panose="02010609060101010101" charset="-122"/>
                <a:ea typeface="仿宋" panose="02010609060101010101" charset="-122"/>
                <a:cs typeface="仿宋" panose="02010609060101010101" charset="-122"/>
              </a:rPr>
              <a:t>   （四）</a:t>
            </a:r>
            <a:r>
              <a:rPr lang="zh-CN" altLang="zh-CN" sz="2000" b="1" dirty="0">
                <a:solidFill>
                  <a:srgbClr val="FF0000"/>
                </a:solidFill>
                <a:latin typeface="仿宋" panose="02010609060101010101" charset="-122"/>
                <a:ea typeface="仿宋" panose="02010609060101010101" charset="-122"/>
                <a:cs typeface="仿宋" panose="02010609060101010101" charset="-122"/>
              </a:rPr>
              <a:t>实施事故隐患排查治理闭环管理</a:t>
            </a:r>
            <a:r>
              <a:rPr lang="zh-CN" altLang="zh-CN" sz="2000" dirty="0">
                <a:latin typeface="仿宋" panose="02010609060101010101" charset="-122"/>
                <a:ea typeface="仿宋" panose="02010609060101010101" charset="-122"/>
                <a:cs typeface="仿宋" panose="02010609060101010101" charset="-122"/>
              </a:rPr>
              <a:t>。推进企业安全生产标准化和隐患排查治理体系建设，建立自查、自改、自报事故隐患的排查治理信息系统，建设政府部门信息化、数字化、智能化事故隐患排查治理网络管理平台并与企业互联互通，实现隐患排查、登记、评估、报告、监控、治理、销账的全过程记录和闭环管理。</a:t>
            </a:r>
            <a:endParaRPr lang="zh-CN" altLang="zh-CN" sz="2000" dirty="0">
              <a:latin typeface="仿宋" panose="02010609060101010101" charset="-122"/>
              <a:ea typeface="仿宋" panose="02010609060101010101" charset="-122"/>
              <a:cs typeface="仿宋" panose="02010609060101010101" charset="-122"/>
            </a:endParaRPr>
          </a:p>
          <a:p>
            <a:pPr eaLnBrk="1" hangingPunct="1"/>
            <a:endParaRPr lang="zh-CN" altLang="en-US" dirty="0">
              <a:latin typeface="仿宋" panose="02010609060101010101" charset="-122"/>
              <a:ea typeface="仿宋" panose="02010609060101010101" charset="-122"/>
              <a:cs typeface="仿宋" panose="02010609060101010101" charset="-122"/>
            </a:endParaRPr>
          </a:p>
        </p:txBody>
      </p:sp>
      <p:grpSp>
        <p:nvGrpSpPr>
          <p:cNvPr id="19458" name="组合 5"/>
          <p:cNvGrpSpPr/>
          <p:nvPr/>
        </p:nvGrpSpPr>
        <p:grpSpPr bwMode="auto">
          <a:xfrm>
            <a:off x="1343025" y="0"/>
            <a:ext cx="2455863" cy="228600"/>
            <a:chOff x="1061493" y="-1"/>
            <a:chExt cx="2457010" cy="228416"/>
          </a:xfrm>
        </p:grpSpPr>
        <p:sp>
          <p:nvSpPr>
            <p:cNvPr id="7" name="矩形 6"/>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8" name="矩形 7"/>
            <p:cNvSpPr/>
            <p:nvPr/>
          </p:nvSpPr>
          <p:spPr>
            <a:xfrm>
              <a:off x="1671378" y="-1"/>
              <a:ext cx="627356"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 name="矩形 8"/>
            <p:cNvSpPr/>
            <p:nvPr/>
          </p:nvSpPr>
          <p:spPr>
            <a:xfrm>
              <a:off x="2281262" y="-1"/>
              <a:ext cx="627356"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b="1">
                <a:sym typeface="+mn-ea"/>
              </a:rPr>
              <a:t>为什么开展双预控工作</a:t>
            </a:r>
            <a:endParaRPr lang="zh-CN" altLang="en-US" b="1">
              <a:sym typeface="+mn-ea"/>
            </a:endParaRPr>
          </a:p>
        </p:txBody>
      </p:sp>
      <p:sp>
        <p:nvSpPr>
          <p:cNvPr id="3" name="内容占位符 2"/>
          <p:cNvSpPr>
            <a:spLocks noGrp="1"/>
          </p:cNvSpPr>
          <p:nvPr>
            <p:ph idx="1"/>
          </p:nvPr>
        </p:nvSpPr>
        <p:spPr/>
        <p:txBody>
          <a:bodyPr/>
          <a:p>
            <a:pPr marL="0" indent="0">
              <a:buNone/>
            </a:pPr>
            <a:r>
              <a:rPr lang="en-US" altLang="zh-CN" sz="3200" b="1">
                <a:solidFill>
                  <a:srgbClr val="0D0D0D"/>
                </a:solidFill>
                <a:latin typeface="楷体" panose="02010609060101010101" charset="-122"/>
                <a:ea typeface="楷体" panose="02010609060101010101" charset="-122"/>
                <a:cs typeface="楷体" panose="02010609060101010101" charset="-122"/>
                <a:sym typeface="+mn-ea"/>
              </a:rPr>
              <a:t>   </a:t>
            </a:r>
            <a:r>
              <a:rPr lang="en-US" altLang="zh-CN" sz="3200">
                <a:solidFill>
                  <a:srgbClr val="0D0D0D"/>
                </a:solidFill>
                <a:latin typeface="仿宋" panose="02010609060101010101" charset="-122"/>
                <a:ea typeface="仿宋" panose="02010609060101010101" charset="-122"/>
                <a:cs typeface="仿宋" panose="02010609060101010101" charset="-122"/>
                <a:sym typeface="+mn-ea"/>
              </a:rPr>
              <a:t> 2016</a:t>
            </a:r>
            <a:r>
              <a:rPr lang="zh-CN" altLang="en-US" sz="3200" dirty="0">
                <a:solidFill>
                  <a:srgbClr val="0D0D0D"/>
                </a:solidFill>
                <a:latin typeface="仿宋" panose="02010609060101010101" charset="-122"/>
                <a:ea typeface="仿宋" panose="02010609060101010101" charset="-122"/>
                <a:cs typeface="仿宋" panose="02010609060101010101" charset="-122"/>
                <a:sym typeface="+mn-ea"/>
              </a:rPr>
              <a:t>年</a:t>
            </a:r>
            <a:r>
              <a:rPr lang="en-US" altLang="zh-CN" sz="3200">
                <a:solidFill>
                  <a:srgbClr val="0D0D0D"/>
                </a:solidFill>
                <a:latin typeface="仿宋" panose="02010609060101010101" charset="-122"/>
                <a:ea typeface="仿宋" panose="02010609060101010101" charset="-122"/>
                <a:cs typeface="仿宋" panose="02010609060101010101" charset="-122"/>
                <a:sym typeface="+mn-ea"/>
              </a:rPr>
              <a:t>10</a:t>
            </a:r>
            <a:r>
              <a:rPr lang="zh-CN" altLang="en-US" sz="3200" dirty="0">
                <a:solidFill>
                  <a:srgbClr val="0D0D0D"/>
                </a:solidFill>
                <a:latin typeface="仿宋" panose="02010609060101010101" charset="-122"/>
                <a:ea typeface="仿宋" panose="02010609060101010101" charset="-122"/>
                <a:cs typeface="仿宋" panose="02010609060101010101" charset="-122"/>
                <a:sym typeface="+mn-ea"/>
              </a:rPr>
              <a:t>月</a:t>
            </a:r>
            <a:r>
              <a:rPr lang="en-US" altLang="zh-CN" sz="3200">
                <a:solidFill>
                  <a:srgbClr val="0D0D0D"/>
                </a:solidFill>
                <a:latin typeface="仿宋" panose="02010609060101010101" charset="-122"/>
                <a:ea typeface="仿宋" panose="02010609060101010101" charset="-122"/>
                <a:cs typeface="仿宋" panose="02010609060101010101" charset="-122"/>
                <a:sym typeface="+mn-ea"/>
              </a:rPr>
              <a:t>9</a:t>
            </a:r>
            <a:r>
              <a:rPr lang="zh-CN" altLang="en-US" sz="3200" dirty="0">
                <a:solidFill>
                  <a:srgbClr val="0D0D0D"/>
                </a:solidFill>
                <a:latin typeface="仿宋" panose="02010609060101010101" charset="-122"/>
                <a:ea typeface="仿宋" panose="02010609060101010101" charset="-122"/>
                <a:cs typeface="仿宋" panose="02010609060101010101" charset="-122"/>
                <a:sym typeface="+mn-ea"/>
              </a:rPr>
              <a:t>日国务院安委办印发</a:t>
            </a:r>
            <a:r>
              <a:rPr lang="en-US" altLang="zh-CN" sz="3200">
                <a:solidFill>
                  <a:srgbClr val="FF0000"/>
                </a:solidFill>
                <a:latin typeface="仿宋" panose="02010609060101010101" charset="-122"/>
                <a:ea typeface="仿宋" panose="02010609060101010101" charset="-122"/>
                <a:cs typeface="仿宋" panose="02010609060101010101" charset="-122"/>
                <a:sym typeface="+mn-ea"/>
              </a:rPr>
              <a:t>《</a:t>
            </a:r>
            <a:r>
              <a:rPr lang="zh-CN" altLang="en-US" sz="3200" dirty="0">
                <a:solidFill>
                  <a:srgbClr val="FF0000"/>
                </a:solidFill>
                <a:latin typeface="仿宋" panose="02010609060101010101" charset="-122"/>
                <a:ea typeface="仿宋" panose="02010609060101010101" charset="-122"/>
                <a:cs typeface="仿宋" panose="02010609060101010101" charset="-122"/>
                <a:sym typeface="+mn-ea"/>
              </a:rPr>
              <a:t>关于实施遏制重特大事故工作指南构建安全风险分级管控和隐患排查治理双重预防机制的意见</a:t>
            </a:r>
            <a:r>
              <a:rPr lang="en-US" altLang="zh-CN" sz="3200">
                <a:solidFill>
                  <a:srgbClr val="FF0000"/>
                </a:solidFill>
                <a:latin typeface="仿宋" panose="02010609060101010101" charset="-122"/>
                <a:ea typeface="仿宋" panose="02010609060101010101" charset="-122"/>
                <a:cs typeface="仿宋" panose="02010609060101010101" charset="-122"/>
                <a:sym typeface="+mn-ea"/>
              </a:rPr>
              <a:t>》</a:t>
            </a:r>
            <a:r>
              <a:rPr lang="zh-CN" altLang="en-US" sz="3200">
                <a:solidFill>
                  <a:srgbClr val="FF0000"/>
                </a:solidFill>
                <a:latin typeface="仿宋" panose="02010609060101010101" charset="-122"/>
                <a:ea typeface="仿宋" panose="02010609060101010101" charset="-122"/>
                <a:cs typeface="仿宋" panose="02010609060101010101" charset="-122"/>
                <a:sym typeface="+mn-ea"/>
              </a:rPr>
              <a:t>（</a:t>
            </a:r>
            <a:r>
              <a:rPr lang="en-US" altLang="zh-CN" sz="3200">
                <a:solidFill>
                  <a:srgbClr val="FF0000"/>
                </a:solidFill>
                <a:latin typeface="仿宋" panose="02010609060101010101" charset="-122"/>
                <a:ea typeface="仿宋" panose="02010609060101010101" charset="-122"/>
                <a:cs typeface="仿宋" panose="02010609060101010101" charset="-122"/>
                <a:sym typeface="+mn-ea"/>
              </a:rPr>
              <a:t>安委办〔2016〕11号</a:t>
            </a:r>
            <a:r>
              <a:rPr lang="zh-CN" altLang="en-US" sz="3200">
                <a:solidFill>
                  <a:srgbClr val="FF0000"/>
                </a:solidFill>
                <a:latin typeface="仿宋" panose="02010609060101010101" charset="-122"/>
                <a:ea typeface="仿宋" panose="02010609060101010101" charset="-122"/>
                <a:cs typeface="仿宋" panose="02010609060101010101" charset="-122"/>
                <a:sym typeface="+mn-ea"/>
              </a:rPr>
              <a:t>）</a:t>
            </a:r>
            <a:r>
              <a:rPr lang="zh-CN" altLang="en-US" sz="3200" dirty="0">
                <a:solidFill>
                  <a:srgbClr val="FF0000"/>
                </a:solidFill>
                <a:latin typeface="仿宋" panose="02010609060101010101" charset="-122"/>
                <a:ea typeface="仿宋" panose="02010609060101010101" charset="-122"/>
                <a:cs typeface="仿宋" panose="02010609060101010101" charset="-122"/>
                <a:sym typeface="+mn-ea"/>
              </a:rPr>
              <a:t>，</a:t>
            </a:r>
            <a:r>
              <a:rPr lang="zh-CN" altLang="en-US" sz="3200" dirty="0">
                <a:solidFill>
                  <a:srgbClr val="0D0D0D"/>
                </a:solidFill>
                <a:latin typeface="仿宋" panose="02010609060101010101" charset="-122"/>
                <a:ea typeface="仿宋" panose="02010609060101010101" charset="-122"/>
                <a:cs typeface="仿宋" panose="02010609060101010101" charset="-122"/>
                <a:sym typeface="+mn-ea"/>
              </a:rPr>
              <a:t>要求坚持风险预控、关口前移，全面推行安全风险分级管控，进一步强化隐患排查治理，尽快建立健全相关工作制度和规范，完善技术工程支撑、智能化管控、第三方专业化服务的保障措施，实现企业安全风险自编自控、隐患自查自治，形成政府领导有力、部门监管有效、企业责任落实、社会参与有序的工作格局，提升安全生产整体预控能力，夯实遏制重特大事故的坚强基础。</a:t>
            </a:r>
            <a:endParaRPr lang="zh-CN" altLang="en-US" sz="3200" dirty="0">
              <a:solidFill>
                <a:srgbClr val="0D0D0D"/>
              </a:solidFill>
              <a:latin typeface="仿宋" panose="02010609060101010101" charset="-122"/>
              <a:ea typeface="仿宋" panose="02010609060101010101" charset="-122"/>
              <a:cs typeface="仿宋" panose="02010609060101010101" charset="-122"/>
            </a:endParaRPr>
          </a:p>
          <a:p>
            <a:endParaRPr lang="zh-CN" altLang="en-US" sz="3200">
              <a:latin typeface="仿宋" panose="02010609060101010101" charset="-122"/>
              <a:ea typeface="仿宋" panose="02010609060101010101" charset="-122"/>
              <a:cs typeface="仿宋" panose="02010609060101010101"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p:cNvSpPr txBox="1">
            <a:spLocks noChangeArrowheads="1"/>
          </p:cNvSpPr>
          <p:nvPr/>
        </p:nvSpPr>
        <p:spPr bwMode="auto">
          <a:xfrm>
            <a:off x="468630" y="476250"/>
            <a:ext cx="10772140" cy="698500"/>
          </a:xfrm>
          <a:prstGeom prst="rect">
            <a:avLst/>
          </a:prstGeom>
          <a:noFill/>
          <a:ln w="9525">
            <a:noFill/>
            <a:miter lim="800000"/>
          </a:ln>
        </p:spPr>
        <p:txBody>
          <a:bodyPr anchor="ctr"/>
          <a:lstStyle/>
          <a:p>
            <a:pPr algn="ctr" defTabSz="912495">
              <a:lnSpc>
                <a:spcPct val="90000"/>
              </a:lnSpc>
            </a:pPr>
            <a:r>
              <a:rPr lang="zh-CN" altLang="en-US" sz="3600">
                <a:solidFill>
                  <a:srgbClr val="CC0000"/>
                </a:solidFill>
                <a:latin typeface="等线 Light"/>
                <a:ea typeface="等线 Light"/>
                <a:cs typeface="等线 Light"/>
              </a:rPr>
              <a:t>河南省推动该项工作下发系列文件</a:t>
            </a:r>
            <a:endParaRPr lang="zh-CN" altLang="en-US" sz="3600">
              <a:solidFill>
                <a:srgbClr val="CC0000"/>
              </a:solidFill>
              <a:latin typeface="等线 Light"/>
              <a:ea typeface="等线 Light"/>
              <a:cs typeface="等线 Light"/>
            </a:endParaRPr>
          </a:p>
        </p:txBody>
      </p:sp>
      <p:sp>
        <p:nvSpPr>
          <p:cNvPr id="5" name="Rectangle 3"/>
          <p:cNvSpPr txBox="1">
            <a:spLocks noChangeArrowheads="1"/>
          </p:cNvSpPr>
          <p:nvPr/>
        </p:nvSpPr>
        <p:spPr>
          <a:xfrm>
            <a:off x="2289175" y="1174750"/>
            <a:ext cx="8291513" cy="5181600"/>
          </a:xfrm>
          <a:prstGeom prst="rect">
            <a:avLst/>
          </a:prstGeom>
        </p:spPr>
        <p:txBody>
          <a:bodyPr>
            <a:normAutofit/>
          </a:bodyPr>
          <a:lstStyle/>
          <a:p>
            <a:pPr marL="0" indent="0" algn="ctr" defTabSz="913765" fontAlgn="auto">
              <a:lnSpc>
                <a:spcPct val="135000"/>
              </a:lnSpc>
              <a:spcBef>
                <a:spcPts val="1000"/>
              </a:spcBef>
              <a:spcAft>
                <a:spcPts val="0"/>
              </a:spcAft>
              <a:buFont typeface="Arial" panose="020B0604020202020204" pitchFamily="34" charset="0"/>
              <a:buNone/>
              <a:defRPr/>
            </a:pPr>
            <a:r>
              <a:rPr sz="2800" b="1" dirty="0">
                <a:solidFill>
                  <a:srgbClr val="0033CC"/>
                </a:solidFill>
                <a:latin typeface="+mn-lt"/>
                <a:ea typeface="+mn-ea"/>
                <a:cs typeface="+mn-cs"/>
              </a:rPr>
              <a:t>河南省安全生产监督管理局</a:t>
            </a:r>
            <a:endParaRPr sz="2800" b="1" dirty="0">
              <a:solidFill>
                <a:srgbClr val="0033CC"/>
              </a:solidFill>
              <a:latin typeface="+mn-lt"/>
              <a:ea typeface="+mn-ea"/>
              <a:cs typeface="+mn-cs"/>
            </a:endParaRPr>
          </a:p>
          <a:p>
            <a:pPr marL="0" indent="0" algn="ctr" defTabSz="913765" fontAlgn="auto">
              <a:lnSpc>
                <a:spcPct val="135000"/>
              </a:lnSpc>
              <a:spcBef>
                <a:spcPts val="1000"/>
              </a:spcBef>
              <a:spcAft>
                <a:spcPts val="0"/>
              </a:spcAft>
              <a:buFont typeface="Arial" panose="020B0604020202020204" pitchFamily="34" charset="0"/>
              <a:buNone/>
              <a:defRPr/>
            </a:pPr>
            <a:r>
              <a:rPr sz="2800" b="1" dirty="0">
                <a:solidFill>
                  <a:srgbClr val="0033CC"/>
                </a:solidFill>
                <a:latin typeface="+mn-lt"/>
                <a:ea typeface="+mn-ea"/>
                <a:cs typeface="+mn-cs"/>
              </a:rPr>
              <a:t>关于印发全省危险化学品企业构建双重预防机制实施意见的通知豫安监管办〔2018〕78号</a:t>
            </a:r>
            <a:endParaRPr sz="2800" b="1" dirty="0">
              <a:solidFill>
                <a:srgbClr val="0033CC"/>
              </a:solidFill>
              <a:latin typeface="+mn-lt"/>
              <a:ea typeface="+mn-ea"/>
              <a:cs typeface="+mn-cs"/>
            </a:endParaRPr>
          </a:p>
          <a:p>
            <a:pPr marL="0" indent="0" algn="ctr" defTabSz="913765" fontAlgn="auto">
              <a:lnSpc>
                <a:spcPct val="135000"/>
              </a:lnSpc>
              <a:spcBef>
                <a:spcPts val="1000"/>
              </a:spcBef>
              <a:spcAft>
                <a:spcPts val="0"/>
              </a:spcAft>
              <a:buFont typeface="Arial" panose="020B0604020202020204" pitchFamily="34" charset="0"/>
              <a:buNone/>
              <a:defRPr/>
            </a:pPr>
            <a:r>
              <a:rPr lang="zh-CN" sz="2800" b="1" dirty="0">
                <a:solidFill>
                  <a:srgbClr val="0033CC"/>
                </a:solidFill>
                <a:latin typeface="+mn-lt"/>
                <a:ea typeface="+mn-ea"/>
                <a:cs typeface="+mn-cs"/>
              </a:rPr>
              <a:t>河南省</a:t>
            </a:r>
            <a:r>
              <a:rPr sz="2800" b="1" dirty="0">
                <a:solidFill>
                  <a:srgbClr val="0033CC"/>
                </a:solidFill>
                <a:latin typeface="+mn-lt"/>
                <a:ea typeface="+mn-ea"/>
                <a:cs typeface="+mn-cs"/>
              </a:rPr>
              <a:t>危险化学品企业安全风险分级管控与事故隐患排查治理双重预防机制构建实施指南 </a:t>
            </a:r>
            <a:endParaRPr sz="2800" b="1" dirty="0">
              <a:solidFill>
                <a:srgbClr val="0033CC"/>
              </a:solidFill>
              <a:latin typeface="+mn-lt"/>
              <a:ea typeface="+mn-ea"/>
              <a:cs typeface="+mn-cs"/>
            </a:endParaRPr>
          </a:p>
          <a:p>
            <a:pPr marL="228600" indent="-228600" defTabSz="913765" fontAlgn="auto">
              <a:lnSpc>
                <a:spcPct val="135000"/>
              </a:lnSpc>
              <a:spcBef>
                <a:spcPts val="1000"/>
              </a:spcBef>
              <a:spcAft>
                <a:spcPts val="0"/>
              </a:spcAft>
              <a:buFont typeface="Arial" panose="020B0604020202020204" pitchFamily="34" charset="0"/>
              <a:buChar char="•"/>
              <a:defRPr/>
            </a:pPr>
            <a:endParaRPr sz="2800" b="1" dirty="0">
              <a:solidFill>
                <a:srgbClr val="0033CC"/>
              </a:solidFill>
              <a:latin typeface="+mn-lt"/>
              <a:ea typeface="+mn-ea"/>
              <a:cs typeface="+mn-cs"/>
            </a:endParaRPr>
          </a:p>
          <a:p>
            <a:pPr marL="228600" indent="-228600" defTabSz="913765" fontAlgn="auto">
              <a:lnSpc>
                <a:spcPct val="135000"/>
              </a:lnSpc>
              <a:spcBef>
                <a:spcPts val="1000"/>
              </a:spcBef>
              <a:spcAft>
                <a:spcPts val="0"/>
              </a:spcAft>
              <a:buFont typeface="Arial" panose="020B0604020202020204" pitchFamily="34" charset="0"/>
              <a:buChar char="•"/>
              <a:defRPr/>
            </a:pPr>
            <a:endParaRPr lang="en-US" altLang="zh-CN" sz="2800" b="1" dirty="0">
              <a:solidFill>
                <a:srgbClr val="CC0000"/>
              </a:solidFill>
              <a:latin typeface="+mn-lt"/>
              <a:ea typeface="+mn-ea"/>
              <a:cs typeface="+mn-cs"/>
            </a:endParaRPr>
          </a:p>
        </p:txBody>
      </p:sp>
      <p:grpSp>
        <p:nvGrpSpPr>
          <p:cNvPr id="20484" name="组合 5"/>
          <p:cNvGrpSpPr/>
          <p:nvPr/>
        </p:nvGrpSpPr>
        <p:grpSpPr bwMode="auto">
          <a:xfrm>
            <a:off x="1052513" y="0"/>
            <a:ext cx="2455862" cy="228600"/>
            <a:chOff x="1061493" y="-1"/>
            <a:chExt cx="2457010" cy="228416"/>
          </a:xfrm>
        </p:grpSpPr>
        <p:sp>
          <p:nvSpPr>
            <p:cNvPr id="2" name="矩形 6"/>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7"/>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8"/>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9"/>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20486" name="组合 5"/>
          <p:cNvGrpSpPr/>
          <p:nvPr/>
        </p:nvGrpSpPr>
        <p:grpSpPr bwMode="auto">
          <a:xfrm>
            <a:off x="1052513" y="0"/>
            <a:ext cx="2455862" cy="228600"/>
            <a:chOff x="1061493" y="-1"/>
            <a:chExt cx="2457010" cy="228416"/>
          </a:xfrm>
        </p:grpSpPr>
        <p:sp>
          <p:nvSpPr>
            <p:cNvPr id="7" name="矩形 6"/>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8" name="矩形 7"/>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 name="矩形 8"/>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a:solidFill>
                  <a:srgbClr val="CC0000"/>
                </a:solidFill>
                <a:latin typeface="等线 Light"/>
                <a:ea typeface="等线 Light"/>
                <a:sym typeface="+mn-ea"/>
              </a:rPr>
              <a:t>周口市推动该项工作下发系列文件</a:t>
            </a:r>
            <a:endParaRPr lang="zh-CN" altLang="en-US"/>
          </a:p>
        </p:txBody>
      </p:sp>
      <p:sp>
        <p:nvSpPr>
          <p:cNvPr id="3" name="内容占位符 2"/>
          <p:cNvSpPr>
            <a:spLocks noGrp="1"/>
          </p:cNvSpPr>
          <p:nvPr>
            <p:ph idx="1"/>
          </p:nvPr>
        </p:nvSpPr>
        <p:spPr/>
        <p:txBody>
          <a:bodyPr/>
          <a:p>
            <a:pPr marL="0" indent="0" algn="ctr">
              <a:buNone/>
            </a:pPr>
            <a:r>
              <a:rPr lang="zh-CN" altLang="en-US" sz="3600">
                <a:sym typeface="+mn-ea"/>
              </a:rPr>
              <a:t>周口市人民政府安全生产委员会</a:t>
            </a:r>
            <a:endParaRPr lang="zh-CN" altLang="en-US" sz="3600"/>
          </a:p>
          <a:p>
            <a:pPr marL="0" indent="0" algn="ctr">
              <a:buNone/>
            </a:pPr>
            <a:r>
              <a:rPr lang="zh-CN" altLang="en-US" sz="3600">
                <a:sym typeface="+mn-ea"/>
              </a:rPr>
              <a:t>关于开展遏制重特大事故构建双重预防机制安全风险防控试点工作的通知（周安委〔2018〕9号）</a:t>
            </a:r>
            <a:endParaRPr lang="zh-CN" altLang="en-US" sz="3600"/>
          </a:p>
          <a:p>
            <a:pPr marL="0" indent="0" algn="ctr">
              <a:buNone/>
            </a:pPr>
            <a:r>
              <a:rPr lang="zh-CN" altLang="en-US" sz="3600">
                <a:sym typeface="+mn-ea"/>
              </a:rPr>
              <a:t>周口市安全生产监督管理局</a:t>
            </a:r>
            <a:endParaRPr lang="zh-CN" altLang="en-US" sz="3600"/>
          </a:p>
          <a:p>
            <a:pPr marL="0" indent="0" algn="ctr">
              <a:buNone/>
            </a:pPr>
            <a:r>
              <a:rPr lang="zh-CN" altLang="en-US" sz="3600">
                <a:sym typeface="+mn-ea"/>
              </a:rPr>
              <a:t>关于印发全市危险化学品企业构建双重预防机制</a:t>
            </a:r>
            <a:endParaRPr lang="zh-CN" altLang="en-US" sz="3600">
              <a:sym typeface="+mn-ea"/>
            </a:endParaRPr>
          </a:p>
          <a:p>
            <a:pPr marL="0" indent="0" algn="ctr">
              <a:buNone/>
            </a:pPr>
            <a:r>
              <a:rPr lang="zh-CN" altLang="en-US" sz="3600">
                <a:sym typeface="+mn-ea"/>
              </a:rPr>
              <a:t>实施方案的通知（周安监管〔2018〕53号）</a:t>
            </a:r>
            <a:endParaRPr lang="zh-CN" altLang="en-US" sz="3600">
              <a:sym typeface="+mn-ea"/>
            </a:endParaRPr>
          </a:p>
          <a:p>
            <a:endParaRPr lang="zh-CN" altLang="en-US" sz="36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a:solidFill>
                  <a:srgbClr val="CC0000"/>
                </a:solidFill>
                <a:latin typeface="等线 Light"/>
                <a:ea typeface="等线 Light"/>
                <a:sym typeface="+mn-ea"/>
              </a:rPr>
              <a:t>周口市推动该项工作下发系列文件</a:t>
            </a:r>
            <a:endParaRPr lang="zh-CN" altLang="en-US"/>
          </a:p>
        </p:txBody>
      </p:sp>
      <p:sp>
        <p:nvSpPr>
          <p:cNvPr id="3" name="内容占位符 2"/>
          <p:cNvSpPr>
            <a:spLocks noGrp="1"/>
          </p:cNvSpPr>
          <p:nvPr>
            <p:ph idx="1"/>
          </p:nvPr>
        </p:nvSpPr>
        <p:spPr/>
        <p:txBody>
          <a:bodyPr/>
          <a:p>
            <a:pPr marL="0" indent="0" algn="ctr">
              <a:buNone/>
            </a:pPr>
            <a:r>
              <a:rPr lang="zh-CN" altLang="en-US" sz="3200">
                <a:sym typeface="+mn-ea"/>
              </a:rPr>
              <a:t>周口市安全生产监督管理局</a:t>
            </a:r>
            <a:endParaRPr lang="zh-CN" altLang="en-US" sz="3200">
              <a:sym typeface="+mn-ea"/>
            </a:endParaRPr>
          </a:p>
          <a:p>
            <a:pPr marL="0" indent="0" algn="ctr">
              <a:buNone/>
            </a:pPr>
            <a:r>
              <a:rPr lang="zh-CN" altLang="en-US" sz="3200">
                <a:sym typeface="+mn-ea"/>
              </a:rPr>
              <a:t>转发河南省安全生产监督管理局关于烟花爆竹</a:t>
            </a:r>
            <a:endParaRPr lang="zh-CN" altLang="en-US" sz="3200">
              <a:sym typeface="+mn-ea"/>
            </a:endParaRPr>
          </a:p>
          <a:p>
            <a:pPr marL="0" indent="0" algn="ctr">
              <a:buNone/>
            </a:pPr>
            <a:r>
              <a:rPr lang="zh-CN" altLang="en-US" sz="3200">
                <a:sym typeface="+mn-ea"/>
              </a:rPr>
              <a:t>经营单位构建双重预防机制实施意见的通知</a:t>
            </a:r>
            <a:endParaRPr lang="zh-CN" altLang="en-US" sz="3200">
              <a:sym typeface="+mn-ea"/>
            </a:endParaRPr>
          </a:p>
          <a:p>
            <a:pPr marL="0" indent="0" algn="ctr">
              <a:buNone/>
            </a:pPr>
            <a:r>
              <a:rPr lang="zh-CN" altLang="en-US" sz="2400">
                <a:sym typeface="+mn-ea"/>
              </a:rPr>
              <a:t>（周安监管〔2018〕</a:t>
            </a:r>
            <a:r>
              <a:rPr lang="en-US" altLang="zh-CN" sz="2400">
                <a:sym typeface="+mn-ea"/>
              </a:rPr>
              <a:t>108</a:t>
            </a:r>
            <a:r>
              <a:rPr lang="zh-CN" altLang="en-US" sz="2400">
                <a:sym typeface="+mn-ea"/>
              </a:rPr>
              <a:t>号）</a:t>
            </a:r>
            <a:endParaRPr lang="zh-CN" altLang="en-US" sz="3200">
              <a:sym typeface="+mn-ea"/>
            </a:endParaRPr>
          </a:p>
          <a:p>
            <a:pPr marL="0" indent="0" algn="ctr">
              <a:buNone/>
            </a:pPr>
            <a:r>
              <a:rPr lang="zh-CN" altLang="en-US" sz="3200"/>
              <a:t>周口市安全生产监督管理局</a:t>
            </a:r>
            <a:endParaRPr lang="zh-CN" altLang="en-US" sz="3200"/>
          </a:p>
          <a:p>
            <a:pPr marL="0" indent="0" algn="ctr">
              <a:buNone/>
            </a:pPr>
            <a:r>
              <a:rPr lang="zh-CN" altLang="en-US" sz="3200"/>
              <a:t>关于推进全市安全监管系统分管行业构建安全生产风险分级管控和隐患排查治理双重预防机制工作的通知</a:t>
            </a:r>
            <a:endParaRPr lang="zh-CN" altLang="en-US" sz="3200"/>
          </a:p>
          <a:p>
            <a:pPr marL="0" indent="0" algn="ctr">
              <a:buNone/>
            </a:pPr>
            <a:r>
              <a:rPr lang="zh-CN" altLang="en-US" sz="2400">
                <a:sym typeface="+mn-ea"/>
              </a:rPr>
              <a:t>（周安监管〔2018〕</a:t>
            </a:r>
            <a:r>
              <a:rPr lang="en-US" altLang="zh-CN" sz="2400">
                <a:sym typeface="+mn-ea"/>
              </a:rPr>
              <a:t>115</a:t>
            </a:r>
            <a:r>
              <a:rPr lang="zh-CN" altLang="en-US" sz="2400">
                <a:sym typeface="+mn-ea"/>
              </a:rPr>
              <a:t>号）</a:t>
            </a:r>
            <a:endParaRPr lang="zh-CN" altLang="en-US" sz="24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br>
              <a:rPr lang="zh-CN" altLang="en-US" sz="4000">
                <a:sym typeface="+mn-ea"/>
              </a:rPr>
            </a:br>
            <a:r>
              <a:rPr lang="zh-CN" altLang="en-US" sz="4000">
                <a:sym typeface="+mn-ea"/>
              </a:rPr>
              <a:t>胡局长带队到巩义参观学习双预控工作经验</a:t>
            </a:r>
            <a:r>
              <a:rPr lang="en-US" altLang="zh-CN" sz="4000">
                <a:sym typeface="+mn-ea"/>
              </a:rPr>
              <a:t>8.13.14</a:t>
            </a:r>
            <a:br>
              <a:rPr lang="zh-CN" altLang="en-US" sz="4000"/>
            </a:br>
            <a:endParaRPr lang="zh-CN" altLang="en-US" sz="4000"/>
          </a:p>
        </p:txBody>
      </p:sp>
      <p:pic>
        <p:nvPicPr>
          <p:cNvPr id="5" name="内容占位符 4"/>
          <p:cNvPicPr>
            <a:picLocks noChangeAspect="1"/>
          </p:cNvPicPr>
          <p:nvPr>
            <p:ph idx="1"/>
          </p:nvPr>
        </p:nvPicPr>
        <p:blipFill>
          <a:blip r:embed="rId1"/>
          <a:stretch>
            <a:fillRect/>
          </a:stretch>
        </p:blipFill>
        <p:spPr>
          <a:xfrm>
            <a:off x="2999740" y="1938655"/>
            <a:ext cx="6191250" cy="4124325"/>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br>
              <a:rPr lang="zh-CN" altLang="en-US" sz="4000">
                <a:sym typeface="+mn-ea"/>
              </a:rPr>
            </a:br>
            <a:r>
              <a:rPr lang="zh-CN" altLang="en-US" sz="4000">
                <a:sym typeface="+mn-ea"/>
              </a:rPr>
              <a:t>胡局长带队到巩义参观学习双预控工作经验</a:t>
            </a:r>
            <a:r>
              <a:rPr lang="en-US" altLang="zh-CN" sz="4000">
                <a:sym typeface="+mn-ea"/>
              </a:rPr>
              <a:t>8.13.14</a:t>
            </a:r>
            <a:br>
              <a:rPr lang="zh-CN" altLang="en-US"/>
            </a:br>
            <a:endParaRPr lang="zh-CN" altLang="en-US"/>
          </a:p>
        </p:txBody>
      </p:sp>
      <p:pic>
        <p:nvPicPr>
          <p:cNvPr id="8" name="内容占位符 3"/>
          <p:cNvPicPr>
            <a:picLocks noChangeAspect="1"/>
          </p:cNvPicPr>
          <p:nvPr>
            <p:ph idx="1"/>
          </p:nvPr>
        </p:nvPicPr>
        <p:blipFill>
          <a:blip r:embed="rId1"/>
          <a:stretch>
            <a:fillRect/>
          </a:stretch>
        </p:blipFill>
        <p:spPr>
          <a:xfrm>
            <a:off x="2999740" y="2258060"/>
            <a:ext cx="6191250" cy="348615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a:sym typeface="+mn-ea"/>
              </a:rPr>
              <a:t>胡局长带队到汝州学习平台建设经验</a:t>
            </a:r>
            <a:r>
              <a:rPr lang="en-US" altLang="zh-CN">
                <a:sym typeface="+mn-ea"/>
              </a:rPr>
              <a:t>8.14</a:t>
            </a:r>
            <a:endParaRPr lang="en-US" altLang="zh-CN">
              <a:sym typeface="+mn-ea"/>
            </a:endParaRPr>
          </a:p>
        </p:txBody>
      </p:sp>
      <p:pic>
        <p:nvPicPr>
          <p:cNvPr id="4" name="内容占位符 3"/>
          <p:cNvPicPr>
            <a:picLocks noChangeAspect="1"/>
          </p:cNvPicPr>
          <p:nvPr>
            <p:ph idx="1"/>
          </p:nvPr>
        </p:nvPicPr>
        <p:blipFill>
          <a:blip r:embed="rId1"/>
          <a:stretch>
            <a:fillRect/>
          </a:stretch>
        </p:blipFill>
        <p:spPr>
          <a:xfrm>
            <a:off x="2999740" y="1938655"/>
            <a:ext cx="6191250" cy="412432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br>
              <a:rPr lang="zh-CN" altLang="en-US" sz="4000"/>
            </a:br>
            <a:r>
              <a:rPr lang="en-US" altLang="zh-CN" sz="4000">
                <a:sym typeface="+mn-ea"/>
              </a:rPr>
              <a:t>9.3</a:t>
            </a:r>
            <a:r>
              <a:rPr lang="zh-CN" altLang="en-US" sz="4000"/>
              <a:t>市局召开安全生产隐患排查清单化管理暨双重预防机制工作推进会</a:t>
            </a:r>
            <a:br>
              <a:rPr lang="zh-CN" altLang="en-US"/>
            </a:br>
            <a:endParaRPr lang="zh-CN" altLang="en-US"/>
          </a:p>
        </p:txBody>
      </p:sp>
      <p:pic>
        <p:nvPicPr>
          <p:cNvPr id="4" name="内容占位符 3"/>
          <p:cNvPicPr>
            <a:picLocks noChangeAspect="1"/>
          </p:cNvPicPr>
          <p:nvPr>
            <p:ph idx="1"/>
          </p:nvPr>
        </p:nvPicPr>
        <p:blipFill>
          <a:blip r:embed="rId1"/>
          <a:stretch>
            <a:fillRect/>
          </a:stretch>
        </p:blipFill>
        <p:spPr>
          <a:xfrm>
            <a:off x="3194685" y="1825625"/>
            <a:ext cx="5801995" cy="435165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br>
              <a:rPr lang="zh-CN" altLang="en-US" b="1">
                <a:sym typeface="+mn-ea"/>
              </a:rPr>
            </a:br>
            <a:r>
              <a:rPr lang="zh-CN" altLang="en-US" b="1">
                <a:sym typeface="+mn-ea"/>
              </a:rPr>
              <a:t>王局长检查指导西华县</a:t>
            </a:r>
            <a:br>
              <a:rPr lang="zh-CN" altLang="en-US" b="1">
                <a:sym typeface="+mn-ea"/>
              </a:rPr>
            </a:br>
            <a:r>
              <a:rPr lang="zh-CN" altLang="en-US" b="1">
                <a:sym typeface="+mn-ea"/>
              </a:rPr>
              <a:t>华信化工有限公司双预控工作</a:t>
            </a:r>
            <a:br>
              <a:rPr lang="zh-CN" altLang="en-US" b="1"/>
            </a:br>
            <a:endParaRPr lang="zh-CN" altLang="en-US"/>
          </a:p>
        </p:txBody>
      </p:sp>
      <p:pic>
        <p:nvPicPr>
          <p:cNvPr id="4" name="内容占位符 3"/>
          <p:cNvPicPr>
            <a:picLocks noChangeAspect="1"/>
          </p:cNvPicPr>
          <p:nvPr>
            <p:ph idx="1"/>
          </p:nvPr>
        </p:nvPicPr>
        <p:blipFill>
          <a:blip r:embed="rId1"/>
          <a:stretch>
            <a:fillRect/>
          </a:stretch>
        </p:blipFill>
        <p:spPr>
          <a:xfrm>
            <a:off x="4467225" y="1825625"/>
            <a:ext cx="3256915" cy="435165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sz="6000" b="1">
                <a:sym typeface="+mn-ea"/>
              </a:rPr>
              <a:t>什么是双重预防机制</a:t>
            </a:r>
            <a:br>
              <a:rPr lang="zh-CN" altLang="en-US"/>
            </a:br>
            <a:endParaRPr lang="zh-CN" altLang="en-US"/>
          </a:p>
        </p:txBody>
      </p:sp>
      <p:sp>
        <p:nvSpPr>
          <p:cNvPr id="3" name="内容占位符 2"/>
          <p:cNvSpPr>
            <a:spLocks noGrp="1"/>
          </p:cNvSpPr>
          <p:nvPr>
            <p:ph idx="1"/>
          </p:nvPr>
        </p:nvSpPr>
        <p:spPr/>
        <p:txBody>
          <a:bodyPr/>
          <a:p>
            <a:pPr marL="0" indent="0">
              <a:buNone/>
            </a:pPr>
            <a:r>
              <a:rPr lang="en-US" altLang="zh-CN" sz="4400">
                <a:sym typeface="+mn-ea"/>
              </a:rPr>
              <a:t>    </a:t>
            </a:r>
            <a:r>
              <a:rPr lang="zh-CN" altLang="en-US" sz="4400">
                <a:sym typeface="+mn-ea"/>
              </a:rPr>
              <a:t>什么是“双重预防机制”呢？所谓“双重预防机制”，是指以风险分级管控和隐患排查治理两种手段相结合的生产安全事故预防工作机制。通过构建并持续运行“双重预防机制”，可以做到“把安全风险管控挺在隐患前面，把隐患排查治理挺在事故前面”，对预防生产安全事故意义重大。</a:t>
            </a:r>
            <a:endParaRPr lang="zh-CN" altLang="en-US" sz="4400"/>
          </a:p>
          <a:p>
            <a:endParaRPr lang="zh-CN" altLang="en-US" sz="4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图片 79"/>
          <p:cNvPicPr>
            <a:picLocks noChangeAspect="1"/>
          </p:cNvPicPr>
          <p:nvPr/>
        </p:nvPicPr>
        <p:blipFill>
          <a:blip r:embed="rId1" cstate="print"/>
          <a:srcRect/>
          <a:stretch>
            <a:fillRect/>
          </a:stretch>
        </p:blipFill>
        <p:spPr bwMode="auto">
          <a:xfrm>
            <a:off x="5508625" y="4029075"/>
            <a:ext cx="1241425" cy="1239838"/>
          </a:xfrm>
          <a:prstGeom prst="rect">
            <a:avLst/>
          </a:prstGeom>
          <a:noFill/>
          <a:ln w="9525">
            <a:noFill/>
            <a:miter lim="800000"/>
            <a:headEnd/>
            <a:tailEnd/>
          </a:ln>
        </p:spPr>
      </p:pic>
      <p:pic>
        <p:nvPicPr>
          <p:cNvPr id="23554" name="图片 75"/>
          <p:cNvPicPr>
            <a:picLocks noChangeAspect="1"/>
          </p:cNvPicPr>
          <p:nvPr/>
        </p:nvPicPr>
        <p:blipFill>
          <a:blip r:embed="rId2" cstate="print"/>
          <a:srcRect/>
          <a:stretch>
            <a:fillRect/>
          </a:stretch>
        </p:blipFill>
        <p:spPr bwMode="auto">
          <a:xfrm>
            <a:off x="4937125" y="598488"/>
            <a:ext cx="1920875" cy="1277937"/>
          </a:xfrm>
          <a:prstGeom prst="rect">
            <a:avLst/>
          </a:prstGeom>
          <a:noFill/>
          <a:ln w="9525">
            <a:noFill/>
            <a:miter lim="800000"/>
            <a:headEnd/>
            <a:tailEnd/>
          </a:ln>
        </p:spPr>
      </p:pic>
      <p:grpSp>
        <p:nvGrpSpPr>
          <p:cNvPr id="23555" name="组合 63"/>
          <p:cNvGrpSpPr/>
          <p:nvPr/>
        </p:nvGrpSpPr>
        <p:grpSpPr bwMode="auto">
          <a:xfrm flipV="1">
            <a:off x="7097713" y="5432425"/>
            <a:ext cx="1619250" cy="823913"/>
            <a:chOff x="1939201" y="1614698"/>
            <a:chExt cx="1618928" cy="828000"/>
          </a:xfrm>
        </p:grpSpPr>
        <p:cxnSp>
          <p:nvCxnSpPr>
            <p:cNvPr id="65" name="直接连接符 64"/>
            <p:cNvCxnSpPr>
              <a:cxnSpLocks noChangeAspect="1"/>
            </p:cNvCxnSpPr>
            <p:nvPr/>
          </p:nvCxnSpPr>
          <p:spPr>
            <a:xfrm rot="2700000">
              <a:off x="2300285" y="1917290"/>
              <a:ext cx="0" cy="722168"/>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a:cxnSpLocks noChangeAspect="1"/>
            </p:cNvCxnSpPr>
            <p:nvPr/>
          </p:nvCxnSpPr>
          <p:spPr>
            <a:xfrm rot="13500000" flipV="1">
              <a:off x="2729619" y="1614698"/>
              <a:ext cx="828510" cy="828000"/>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grpSp>
      <p:grpSp>
        <p:nvGrpSpPr>
          <p:cNvPr id="23556" name="组合 66"/>
          <p:cNvGrpSpPr/>
          <p:nvPr/>
        </p:nvGrpSpPr>
        <p:grpSpPr bwMode="auto">
          <a:xfrm>
            <a:off x="7113588" y="4133850"/>
            <a:ext cx="1619250" cy="828675"/>
            <a:chOff x="1939201" y="1614698"/>
            <a:chExt cx="1618928" cy="828000"/>
          </a:xfrm>
        </p:grpSpPr>
        <p:cxnSp>
          <p:nvCxnSpPr>
            <p:cNvPr id="68" name="直接连接符 67"/>
            <p:cNvCxnSpPr>
              <a:cxnSpLocks noChangeAspect="1"/>
            </p:cNvCxnSpPr>
            <p:nvPr/>
          </p:nvCxnSpPr>
          <p:spPr>
            <a:xfrm rot="2700000">
              <a:off x="2300285" y="1916648"/>
              <a:ext cx="0" cy="722168"/>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cxnSpLocks noChangeAspect="1"/>
            </p:cNvCxnSpPr>
            <p:nvPr/>
          </p:nvCxnSpPr>
          <p:spPr>
            <a:xfrm rot="13500000" flipV="1">
              <a:off x="2729619" y="1614698"/>
              <a:ext cx="828510" cy="828000"/>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grpSp>
      <p:sp>
        <p:nvSpPr>
          <p:cNvPr id="71" name="椭圆 70"/>
          <p:cNvSpPr/>
          <p:nvPr/>
        </p:nvSpPr>
        <p:spPr>
          <a:xfrm>
            <a:off x="8750300" y="4133850"/>
            <a:ext cx="2020888" cy="849313"/>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558" name="文本框 71"/>
          <p:cNvSpPr txBox="1">
            <a:spLocks noChangeArrowheads="1"/>
          </p:cNvSpPr>
          <p:nvPr/>
        </p:nvSpPr>
        <p:spPr bwMode="auto">
          <a:xfrm>
            <a:off x="8894763" y="4108450"/>
            <a:ext cx="1722437" cy="1016000"/>
          </a:xfrm>
          <a:prstGeom prst="rect">
            <a:avLst/>
          </a:prstGeom>
          <a:noFill/>
          <a:ln w="9525">
            <a:noFill/>
            <a:miter lim="800000"/>
          </a:ln>
        </p:spPr>
        <p:txBody>
          <a:bodyPr wrap="none">
            <a:spAutoFit/>
          </a:bodyPr>
          <a:lstStyle/>
          <a:p>
            <a:pPr algn="ctr"/>
            <a:r>
              <a:rPr lang="zh-CN" altLang="en-US" sz="2000">
                <a:latin typeface="等线"/>
              </a:rPr>
              <a:t>作业条件</a:t>
            </a:r>
            <a:endParaRPr lang="en-US" altLang="zh-CN" sz="2000">
              <a:latin typeface="等线"/>
            </a:endParaRPr>
          </a:p>
          <a:p>
            <a:pPr algn="ctr"/>
            <a:r>
              <a:rPr lang="zh-CN" altLang="en-US" sz="2000">
                <a:latin typeface="等线"/>
              </a:rPr>
              <a:t>危险性分析法</a:t>
            </a:r>
            <a:endParaRPr lang="en-US" altLang="zh-CN" sz="2000">
              <a:latin typeface="等线"/>
            </a:endParaRPr>
          </a:p>
          <a:p>
            <a:pPr algn="ctr"/>
            <a:r>
              <a:rPr lang="en-US" altLang="zh-CN" sz="2000">
                <a:latin typeface="等线"/>
              </a:rPr>
              <a:t>LEC</a:t>
            </a:r>
            <a:endParaRPr lang="zh-CN" altLang="en-US" sz="2000">
              <a:latin typeface="等线"/>
            </a:endParaRPr>
          </a:p>
        </p:txBody>
      </p:sp>
      <p:sp>
        <p:nvSpPr>
          <p:cNvPr id="74" name="椭圆 73"/>
          <p:cNvSpPr/>
          <p:nvPr/>
        </p:nvSpPr>
        <p:spPr>
          <a:xfrm>
            <a:off x="8764588" y="5400675"/>
            <a:ext cx="2020887" cy="849313"/>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560" name="文本框 74"/>
          <p:cNvSpPr txBox="1">
            <a:spLocks noChangeArrowheads="1"/>
          </p:cNvSpPr>
          <p:nvPr/>
        </p:nvSpPr>
        <p:spPr bwMode="auto">
          <a:xfrm>
            <a:off x="9021763" y="5529263"/>
            <a:ext cx="1466850" cy="708025"/>
          </a:xfrm>
          <a:prstGeom prst="rect">
            <a:avLst/>
          </a:prstGeom>
          <a:noFill/>
          <a:ln w="9525">
            <a:noFill/>
            <a:miter lim="800000"/>
          </a:ln>
        </p:spPr>
        <p:txBody>
          <a:bodyPr wrap="none">
            <a:spAutoFit/>
          </a:bodyPr>
          <a:lstStyle/>
          <a:p>
            <a:pPr algn="ctr"/>
            <a:r>
              <a:rPr lang="zh-CN" altLang="en-US" sz="2000">
                <a:latin typeface="等线"/>
              </a:rPr>
              <a:t>风险矩阵法</a:t>
            </a:r>
            <a:endParaRPr lang="en-US" altLang="zh-CN" sz="2000">
              <a:latin typeface="等线"/>
            </a:endParaRPr>
          </a:p>
          <a:p>
            <a:pPr algn="ctr"/>
            <a:r>
              <a:rPr lang="en-US" altLang="zh-CN" sz="2000">
                <a:latin typeface="等线"/>
              </a:rPr>
              <a:t>LS</a:t>
            </a:r>
            <a:endParaRPr lang="zh-CN" altLang="en-US" sz="2000">
              <a:latin typeface="等线"/>
            </a:endParaRPr>
          </a:p>
        </p:txBody>
      </p:sp>
      <p:grpSp>
        <p:nvGrpSpPr>
          <p:cNvPr id="23561" name="组合 57"/>
          <p:cNvGrpSpPr/>
          <p:nvPr/>
        </p:nvGrpSpPr>
        <p:grpSpPr bwMode="auto">
          <a:xfrm flipV="1">
            <a:off x="6916738" y="2243138"/>
            <a:ext cx="1619250" cy="823912"/>
            <a:chOff x="1939201" y="1614698"/>
            <a:chExt cx="1618928" cy="828000"/>
          </a:xfrm>
        </p:grpSpPr>
        <p:cxnSp>
          <p:nvCxnSpPr>
            <p:cNvPr id="59" name="直接连接符 58"/>
            <p:cNvCxnSpPr>
              <a:cxnSpLocks noChangeAspect="1"/>
            </p:cNvCxnSpPr>
            <p:nvPr/>
          </p:nvCxnSpPr>
          <p:spPr>
            <a:xfrm rot="2700000">
              <a:off x="2300285" y="1917291"/>
              <a:ext cx="0" cy="722168"/>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a:cxnSpLocks noChangeAspect="1"/>
            </p:cNvCxnSpPr>
            <p:nvPr/>
          </p:nvCxnSpPr>
          <p:spPr>
            <a:xfrm rot="13500000" flipV="1">
              <a:off x="2729619" y="1614698"/>
              <a:ext cx="828510" cy="828000"/>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grpSp>
      <p:grpSp>
        <p:nvGrpSpPr>
          <p:cNvPr id="23562" name="组合 51"/>
          <p:cNvGrpSpPr/>
          <p:nvPr/>
        </p:nvGrpSpPr>
        <p:grpSpPr bwMode="auto">
          <a:xfrm>
            <a:off x="6946900" y="944563"/>
            <a:ext cx="1619250" cy="828675"/>
            <a:chOff x="1939201" y="1614698"/>
            <a:chExt cx="1618928" cy="828000"/>
          </a:xfrm>
        </p:grpSpPr>
        <p:cxnSp>
          <p:nvCxnSpPr>
            <p:cNvPr id="53" name="直接连接符 52"/>
            <p:cNvCxnSpPr>
              <a:cxnSpLocks noChangeAspect="1"/>
            </p:cNvCxnSpPr>
            <p:nvPr/>
          </p:nvCxnSpPr>
          <p:spPr>
            <a:xfrm rot="2700000">
              <a:off x="2300286" y="1916647"/>
              <a:ext cx="0" cy="722169"/>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cxnSpLocks noChangeAspect="1"/>
            </p:cNvCxnSpPr>
            <p:nvPr/>
          </p:nvCxnSpPr>
          <p:spPr>
            <a:xfrm rot="13500000" flipV="1">
              <a:off x="2729619" y="1614698"/>
              <a:ext cx="828510" cy="828000"/>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grpSp>
      <p:grpSp>
        <p:nvGrpSpPr>
          <p:cNvPr id="23563" name="组合 40"/>
          <p:cNvGrpSpPr/>
          <p:nvPr/>
        </p:nvGrpSpPr>
        <p:grpSpPr bwMode="auto">
          <a:xfrm flipV="1">
            <a:off x="1262063" y="4857750"/>
            <a:ext cx="1619250" cy="823913"/>
            <a:chOff x="1939201" y="1614698"/>
            <a:chExt cx="1618928" cy="828000"/>
          </a:xfrm>
        </p:grpSpPr>
        <p:cxnSp>
          <p:nvCxnSpPr>
            <p:cNvPr id="42" name="直接连接符 41"/>
            <p:cNvCxnSpPr>
              <a:cxnSpLocks noChangeAspect="1"/>
            </p:cNvCxnSpPr>
            <p:nvPr/>
          </p:nvCxnSpPr>
          <p:spPr>
            <a:xfrm rot="2700000">
              <a:off x="2300285" y="1917290"/>
              <a:ext cx="0" cy="722168"/>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a:cxnSpLocks noChangeAspect="1"/>
            </p:cNvCxnSpPr>
            <p:nvPr/>
          </p:nvCxnSpPr>
          <p:spPr>
            <a:xfrm rot="13500000" flipV="1">
              <a:off x="2729619" y="1614698"/>
              <a:ext cx="828510" cy="828000"/>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grpSp>
      <p:cxnSp>
        <p:nvCxnSpPr>
          <p:cNvPr id="28" name="直接连接符 27"/>
          <p:cNvCxnSpPr>
            <a:cxnSpLocks noChangeAspect="1"/>
          </p:cNvCxnSpPr>
          <p:nvPr/>
        </p:nvCxnSpPr>
        <p:spPr>
          <a:xfrm rot="2700000">
            <a:off x="1150938" y="3395663"/>
            <a:ext cx="468312" cy="468312"/>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grpSp>
        <p:nvGrpSpPr>
          <p:cNvPr id="23565" name="组合 7"/>
          <p:cNvGrpSpPr/>
          <p:nvPr/>
        </p:nvGrpSpPr>
        <p:grpSpPr bwMode="auto">
          <a:xfrm>
            <a:off x="1052513" y="0"/>
            <a:ext cx="2455862" cy="228600"/>
            <a:chOff x="1061493" y="-1"/>
            <a:chExt cx="2457010" cy="228416"/>
          </a:xfrm>
        </p:grpSpPr>
        <p:sp>
          <p:nvSpPr>
            <p:cNvPr id="3" name="矩形 2"/>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21" name="矩形 20"/>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矩形 21"/>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3" name="椭圆 22"/>
          <p:cNvSpPr/>
          <p:nvPr/>
        </p:nvSpPr>
        <p:spPr>
          <a:xfrm>
            <a:off x="368300" y="3924300"/>
            <a:ext cx="2020888" cy="850900"/>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567" name="文本框 23"/>
          <p:cNvSpPr txBox="1">
            <a:spLocks noChangeArrowheads="1"/>
          </p:cNvSpPr>
          <p:nvPr/>
        </p:nvSpPr>
        <p:spPr bwMode="auto">
          <a:xfrm>
            <a:off x="666750" y="3995738"/>
            <a:ext cx="1211263" cy="708025"/>
          </a:xfrm>
          <a:prstGeom prst="rect">
            <a:avLst/>
          </a:prstGeom>
          <a:noFill/>
          <a:ln w="9525">
            <a:noFill/>
            <a:miter lim="800000"/>
          </a:ln>
        </p:spPr>
        <p:txBody>
          <a:bodyPr wrap="none">
            <a:spAutoFit/>
          </a:bodyPr>
          <a:lstStyle/>
          <a:p>
            <a:r>
              <a:rPr lang="zh-CN" altLang="en-US" sz="4000" b="1">
                <a:solidFill>
                  <a:srgbClr val="C00000"/>
                </a:solidFill>
                <a:latin typeface="华文琥珀"/>
                <a:ea typeface="华文琥珀"/>
                <a:cs typeface="华文琥珀"/>
              </a:rPr>
              <a:t>风险</a:t>
            </a:r>
            <a:endParaRPr lang="zh-CN" altLang="en-US" sz="4000" b="1">
              <a:solidFill>
                <a:srgbClr val="C00000"/>
              </a:solidFill>
              <a:latin typeface="华文琥珀"/>
              <a:ea typeface="华文琥珀"/>
              <a:cs typeface="华文琥珀"/>
            </a:endParaRPr>
          </a:p>
        </p:txBody>
      </p:sp>
      <p:grpSp>
        <p:nvGrpSpPr>
          <p:cNvPr id="23568" name="组合 39"/>
          <p:cNvGrpSpPr/>
          <p:nvPr/>
        </p:nvGrpSpPr>
        <p:grpSpPr bwMode="auto">
          <a:xfrm>
            <a:off x="1277938" y="1614488"/>
            <a:ext cx="1619250" cy="828675"/>
            <a:chOff x="1939201" y="1614698"/>
            <a:chExt cx="1618928" cy="828000"/>
          </a:xfrm>
        </p:grpSpPr>
        <p:cxnSp>
          <p:nvCxnSpPr>
            <p:cNvPr id="29" name="直接连接符 28"/>
            <p:cNvCxnSpPr>
              <a:cxnSpLocks noChangeAspect="1"/>
            </p:cNvCxnSpPr>
            <p:nvPr/>
          </p:nvCxnSpPr>
          <p:spPr>
            <a:xfrm rot="2700000">
              <a:off x="2300285" y="1916648"/>
              <a:ext cx="0" cy="722168"/>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a:cxnSpLocks noChangeAspect="1"/>
            </p:cNvCxnSpPr>
            <p:nvPr/>
          </p:nvCxnSpPr>
          <p:spPr>
            <a:xfrm rot="13500000" flipV="1">
              <a:off x="2729619" y="1614698"/>
              <a:ext cx="828510" cy="828000"/>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grpSp>
      <p:sp>
        <p:nvSpPr>
          <p:cNvPr id="35" name="椭圆 34"/>
          <p:cNvSpPr/>
          <p:nvPr/>
        </p:nvSpPr>
        <p:spPr>
          <a:xfrm>
            <a:off x="2900363" y="1628775"/>
            <a:ext cx="2022475" cy="849313"/>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570" name="文本框 35"/>
          <p:cNvSpPr txBox="1">
            <a:spLocks noChangeArrowheads="1"/>
          </p:cNvSpPr>
          <p:nvPr/>
        </p:nvSpPr>
        <p:spPr bwMode="auto">
          <a:xfrm>
            <a:off x="3108325" y="1785938"/>
            <a:ext cx="1620838" cy="522287"/>
          </a:xfrm>
          <a:prstGeom prst="rect">
            <a:avLst/>
          </a:prstGeom>
          <a:noFill/>
          <a:ln w="9525">
            <a:noFill/>
            <a:miter lim="800000"/>
          </a:ln>
        </p:spPr>
        <p:txBody>
          <a:bodyPr wrap="none">
            <a:spAutoFit/>
          </a:bodyPr>
          <a:lstStyle/>
          <a:p>
            <a:r>
              <a:rPr lang="zh-CN" altLang="en-US" sz="2800">
                <a:latin typeface="等线"/>
              </a:rPr>
              <a:t>危害因素</a:t>
            </a:r>
            <a:endParaRPr lang="zh-CN" altLang="en-US" sz="2800">
              <a:latin typeface="等线"/>
            </a:endParaRPr>
          </a:p>
        </p:txBody>
      </p:sp>
      <p:sp>
        <p:nvSpPr>
          <p:cNvPr id="38" name="椭圆 37"/>
          <p:cNvSpPr/>
          <p:nvPr/>
        </p:nvSpPr>
        <p:spPr>
          <a:xfrm>
            <a:off x="2886075" y="4819650"/>
            <a:ext cx="2022475" cy="850900"/>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572" name="文本框 38"/>
          <p:cNvSpPr txBox="1">
            <a:spLocks noChangeArrowheads="1"/>
          </p:cNvSpPr>
          <p:nvPr/>
        </p:nvSpPr>
        <p:spPr bwMode="auto">
          <a:xfrm>
            <a:off x="3095625" y="4976813"/>
            <a:ext cx="1620838" cy="523875"/>
          </a:xfrm>
          <a:prstGeom prst="rect">
            <a:avLst/>
          </a:prstGeom>
          <a:noFill/>
          <a:ln w="9525">
            <a:noFill/>
            <a:miter lim="800000"/>
          </a:ln>
        </p:spPr>
        <p:txBody>
          <a:bodyPr wrap="none">
            <a:spAutoFit/>
          </a:bodyPr>
          <a:lstStyle/>
          <a:p>
            <a:r>
              <a:rPr lang="zh-CN" altLang="en-US" sz="2800">
                <a:latin typeface="等线"/>
              </a:rPr>
              <a:t>风险评价</a:t>
            </a:r>
            <a:endParaRPr lang="zh-CN" altLang="en-US" sz="2800">
              <a:latin typeface="等线"/>
            </a:endParaRPr>
          </a:p>
        </p:txBody>
      </p:sp>
      <p:cxnSp>
        <p:nvCxnSpPr>
          <p:cNvPr id="44" name="直接连接符 43"/>
          <p:cNvCxnSpPr>
            <a:cxnSpLocks noChangeAspect="1"/>
          </p:cNvCxnSpPr>
          <p:nvPr/>
        </p:nvCxnSpPr>
        <p:spPr>
          <a:xfrm rot="13500000" flipV="1">
            <a:off x="5095875" y="1639888"/>
            <a:ext cx="828675" cy="828675"/>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a:cxnSpLocks noChangeAspect="1"/>
          </p:cNvCxnSpPr>
          <p:nvPr/>
        </p:nvCxnSpPr>
        <p:spPr>
          <a:xfrm rot="13500000" flipV="1">
            <a:off x="5083175" y="4832350"/>
            <a:ext cx="827088" cy="827088"/>
          </a:xfrm>
          <a:prstGeom prst="line">
            <a:avLst/>
          </a:prstGeom>
          <a:ln>
            <a:solidFill>
              <a:srgbClr val="4975A4"/>
            </a:solidFill>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a:off x="5854700" y="1611313"/>
            <a:ext cx="2020888" cy="850900"/>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576" name="文本框 47"/>
          <p:cNvSpPr txBox="1">
            <a:spLocks noChangeArrowheads="1"/>
          </p:cNvSpPr>
          <p:nvPr/>
        </p:nvSpPr>
        <p:spPr bwMode="auto">
          <a:xfrm>
            <a:off x="5830888" y="1825625"/>
            <a:ext cx="2030412" cy="461963"/>
          </a:xfrm>
          <a:prstGeom prst="rect">
            <a:avLst/>
          </a:prstGeom>
          <a:noFill/>
          <a:ln w="9525">
            <a:noFill/>
            <a:miter lim="800000"/>
          </a:ln>
        </p:spPr>
        <p:txBody>
          <a:bodyPr wrap="none">
            <a:spAutoFit/>
          </a:bodyPr>
          <a:lstStyle/>
          <a:p>
            <a:pPr algn="ctr"/>
            <a:r>
              <a:rPr lang="zh-CN" altLang="en-US" sz="2400">
                <a:latin typeface="等线"/>
              </a:rPr>
              <a:t>危害因素辨识</a:t>
            </a:r>
            <a:endParaRPr lang="zh-CN" altLang="en-US" sz="2400">
              <a:latin typeface="等线"/>
            </a:endParaRPr>
          </a:p>
        </p:txBody>
      </p:sp>
      <p:sp>
        <p:nvSpPr>
          <p:cNvPr id="50" name="椭圆 49"/>
          <p:cNvSpPr/>
          <p:nvPr/>
        </p:nvSpPr>
        <p:spPr>
          <a:xfrm>
            <a:off x="5924550" y="4818063"/>
            <a:ext cx="2022475" cy="849312"/>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578" name="文本框 50"/>
          <p:cNvSpPr txBox="1">
            <a:spLocks noChangeArrowheads="1"/>
          </p:cNvSpPr>
          <p:nvPr/>
        </p:nvSpPr>
        <p:spPr bwMode="auto">
          <a:xfrm>
            <a:off x="6054725" y="5030788"/>
            <a:ext cx="1724025" cy="461962"/>
          </a:xfrm>
          <a:prstGeom prst="rect">
            <a:avLst/>
          </a:prstGeom>
          <a:noFill/>
          <a:ln w="9525">
            <a:noFill/>
            <a:miter lim="800000"/>
          </a:ln>
        </p:spPr>
        <p:txBody>
          <a:bodyPr wrap="none">
            <a:spAutoFit/>
          </a:bodyPr>
          <a:lstStyle/>
          <a:p>
            <a:pPr algn="ctr"/>
            <a:r>
              <a:rPr lang="zh-CN" altLang="en-US" sz="2400">
                <a:latin typeface="等线"/>
              </a:rPr>
              <a:t>风险度计算</a:t>
            </a:r>
            <a:endParaRPr lang="zh-CN" altLang="en-US" sz="2400">
              <a:latin typeface="等线"/>
            </a:endParaRPr>
          </a:p>
        </p:txBody>
      </p:sp>
      <p:sp>
        <p:nvSpPr>
          <p:cNvPr id="56" name="椭圆 55"/>
          <p:cNvSpPr/>
          <p:nvPr/>
        </p:nvSpPr>
        <p:spPr>
          <a:xfrm>
            <a:off x="8583613" y="944563"/>
            <a:ext cx="2022475" cy="849312"/>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580" name="文本框 56"/>
          <p:cNvSpPr txBox="1">
            <a:spLocks noChangeArrowheads="1"/>
          </p:cNvSpPr>
          <p:nvPr/>
        </p:nvSpPr>
        <p:spPr bwMode="auto">
          <a:xfrm>
            <a:off x="8585200" y="1074738"/>
            <a:ext cx="1979613" cy="708025"/>
          </a:xfrm>
          <a:prstGeom prst="rect">
            <a:avLst/>
          </a:prstGeom>
          <a:noFill/>
          <a:ln w="9525">
            <a:noFill/>
            <a:miter lim="800000"/>
          </a:ln>
        </p:spPr>
        <p:txBody>
          <a:bodyPr wrap="none">
            <a:spAutoFit/>
          </a:bodyPr>
          <a:lstStyle/>
          <a:p>
            <a:pPr algn="ctr"/>
            <a:r>
              <a:rPr lang="zh-CN" altLang="en-US" sz="2000">
                <a:latin typeface="等线"/>
              </a:rPr>
              <a:t>工作危害分析法</a:t>
            </a:r>
            <a:endParaRPr lang="en-US" altLang="zh-CN" sz="2000">
              <a:latin typeface="等线"/>
            </a:endParaRPr>
          </a:p>
          <a:p>
            <a:pPr algn="ctr"/>
            <a:r>
              <a:rPr lang="en-US" altLang="zh-CN" sz="2000">
                <a:latin typeface="等线"/>
              </a:rPr>
              <a:t>JHA</a:t>
            </a:r>
            <a:endParaRPr lang="zh-CN" altLang="en-US" sz="2000">
              <a:latin typeface="等线"/>
            </a:endParaRPr>
          </a:p>
        </p:txBody>
      </p:sp>
      <p:sp>
        <p:nvSpPr>
          <p:cNvPr id="62" name="椭圆 61"/>
          <p:cNvSpPr/>
          <p:nvPr/>
        </p:nvSpPr>
        <p:spPr>
          <a:xfrm>
            <a:off x="8583613" y="2211388"/>
            <a:ext cx="2022475" cy="849312"/>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3582" name="文本框 62"/>
          <p:cNvSpPr txBox="1">
            <a:spLocks noChangeArrowheads="1"/>
          </p:cNvSpPr>
          <p:nvPr/>
        </p:nvSpPr>
        <p:spPr bwMode="auto">
          <a:xfrm>
            <a:off x="8713788" y="2339975"/>
            <a:ext cx="1722437" cy="708025"/>
          </a:xfrm>
          <a:prstGeom prst="rect">
            <a:avLst/>
          </a:prstGeom>
          <a:noFill/>
          <a:ln w="9525">
            <a:noFill/>
            <a:miter lim="800000"/>
          </a:ln>
        </p:spPr>
        <p:txBody>
          <a:bodyPr wrap="none">
            <a:spAutoFit/>
          </a:bodyPr>
          <a:lstStyle/>
          <a:p>
            <a:pPr algn="ctr"/>
            <a:r>
              <a:rPr lang="zh-CN" altLang="en-US" sz="2000">
                <a:latin typeface="等线"/>
              </a:rPr>
              <a:t>安全检查表法</a:t>
            </a:r>
            <a:endParaRPr lang="en-US" altLang="zh-CN" sz="2000">
              <a:latin typeface="等线"/>
            </a:endParaRPr>
          </a:p>
          <a:p>
            <a:pPr algn="ctr"/>
            <a:r>
              <a:rPr lang="en-US" altLang="zh-CN" sz="2000">
                <a:latin typeface="等线"/>
              </a:rPr>
              <a:t>SCL</a:t>
            </a:r>
            <a:endParaRPr lang="zh-CN" altLang="en-US" sz="2000">
              <a:latin typeface="等线"/>
            </a:endParaRPr>
          </a:p>
        </p:txBody>
      </p:sp>
      <p:grpSp>
        <p:nvGrpSpPr>
          <p:cNvPr id="32" name="组合 31"/>
          <p:cNvGrpSpPr/>
          <p:nvPr/>
        </p:nvGrpSpPr>
        <p:grpSpPr>
          <a:xfrm>
            <a:off x="367936" y="2501870"/>
            <a:ext cx="2021983" cy="850006"/>
            <a:chOff x="1029121" y="2501870"/>
            <a:chExt cx="2021983" cy="850006"/>
          </a:xfrm>
          <a:effectLst>
            <a:outerShdw blurRad="50800" dist="38100" dir="5400000" algn="t" rotWithShape="0">
              <a:prstClr val="black">
                <a:alpha val="40000"/>
              </a:prstClr>
            </a:outerShdw>
          </a:effectLst>
        </p:grpSpPr>
        <p:sp>
          <p:nvSpPr>
            <p:cNvPr id="4" name="椭圆 3"/>
            <p:cNvSpPr/>
            <p:nvPr/>
          </p:nvSpPr>
          <p:spPr>
            <a:xfrm>
              <a:off x="1029121" y="2501870"/>
              <a:ext cx="2021983" cy="850006"/>
            </a:xfrm>
            <a:prstGeom prst="ellipse">
              <a:avLst/>
            </a:prstGeom>
            <a:gradFill flip="none" rotWithShape="1">
              <a:gsLst>
                <a:gs pos="89000">
                  <a:srgbClr val="C2AEB5"/>
                </a:gs>
                <a:gs pos="0">
                  <a:schemeClr val="bg1"/>
                </a:gs>
              </a:gsLst>
              <a:lin ang="5400000" scaled="1"/>
              <a:tileRect/>
            </a:gradFill>
            <a:ln>
              <a:noFill/>
            </a:ln>
            <a:effectLst>
              <a:outerShdw blurRad="139700" sx="102000" sy="102000" algn="ct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文本框 4"/>
            <p:cNvSpPr txBox="1"/>
            <p:nvPr/>
          </p:nvSpPr>
          <p:spPr>
            <a:xfrm>
              <a:off x="1350498" y="2644727"/>
              <a:ext cx="1415772" cy="584775"/>
            </a:xfrm>
            <a:prstGeom prst="rect">
              <a:avLst/>
            </a:prstGeom>
            <a:noFill/>
          </p:spPr>
          <p:txBody>
            <a:bodyPr wrap="none">
              <a:spAutoFit/>
            </a:bodyPr>
            <a:lstStyle/>
            <a:p>
              <a:pPr fontAlgn="auto">
                <a:spcBef>
                  <a:spcPts val="0"/>
                </a:spcBef>
                <a:spcAft>
                  <a:spcPts val="0"/>
                </a:spcAft>
                <a:defRPr/>
              </a:pPr>
              <a:r>
                <a:rPr lang="zh-CN" altLang="en-US" sz="3200" b="1" dirty="0">
                  <a:solidFill>
                    <a:srgbClr val="C00000"/>
                  </a:solidFill>
                  <a:latin typeface="华文彩云" panose="02010800040101010101" pitchFamily="2" charset="-122"/>
                  <a:ea typeface="华文彩云" panose="02010800040101010101" pitchFamily="2" charset="-122"/>
                  <a:cs typeface="+mn-cs"/>
                </a:rPr>
                <a:t>危险源</a:t>
              </a:r>
              <a:endParaRPr lang="zh-CN" altLang="en-US" sz="3200" b="1" dirty="0">
                <a:solidFill>
                  <a:srgbClr val="C00000"/>
                </a:solidFill>
                <a:latin typeface="华文彩云" panose="02010800040101010101" pitchFamily="2" charset="-122"/>
                <a:ea typeface="华文彩云" panose="02010800040101010101" pitchFamily="2" charset="-122"/>
                <a:cs typeface="+mn-cs"/>
              </a:endParaRPr>
            </a:p>
          </p:txBody>
        </p:sp>
      </p:grpSp>
      <p:sp>
        <p:nvSpPr>
          <p:cNvPr id="55" name="文本框 15"/>
          <p:cNvSpPr txBox="1"/>
          <p:nvPr/>
        </p:nvSpPr>
        <p:spPr>
          <a:xfrm>
            <a:off x="1176338" y="295275"/>
            <a:ext cx="3624262" cy="708025"/>
          </a:xfrm>
          <a:prstGeom prst="rect">
            <a:avLst/>
          </a:prstGeom>
          <a:noFill/>
        </p:spPr>
        <p:txBody>
          <a:bodyPr>
            <a:spAutoFit/>
          </a:bodyPr>
          <a:lstStyle/>
          <a:p>
            <a:pPr fontAlgn="auto">
              <a:spcBef>
                <a:spcPts val="0"/>
              </a:spcBef>
              <a:spcAft>
                <a:spcPts val="0"/>
              </a:spcAft>
              <a:defRPr/>
            </a:pPr>
            <a:r>
              <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rPr>
              <a:t>概念地图</a:t>
            </a:r>
            <a:endPar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sp>
        <p:nvSpPr>
          <p:cNvPr id="23585" name="文本框 1"/>
          <p:cNvSpPr txBox="1">
            <a:spLocks noChangeArrowheads="1"/>
          </p:cNvSpPr>
          <p:nvPr/>
        </p:nvSpPr>
        <p:spPr bwMode="auto">
          <a:xfrm>
            <a:off x="1422400" y="3457575"/>
            <a:ext cx="1211263" cy="400050"/>
          </a:xfrm>
          <a:prstGeom prst="rect">
            <a:avLst/>
          </a:prstGeom>
          <a:noFill/>
          <a:ln w="9525">
            <a:noFill/>
            <a:miter lim="800000"/>
          </a:ln>
        </p:spPr>
        <p:txBody>
          <a:bodyPr wrap="none">
            <a:spAutoFit/>
          </a:bodyPr>
          <a:lstStyle/>
          <a:p>
            <a:r>
              <a:rPr lang="zh-CN" altLang="en-US" sz="2000">
                <a:latin typeface="等线"/>
              </a:rPr>
              <a:t>相伴而生</a:t>
            </a:r>
            <a:endParaRPr lang="zh-CN" altLang="en-US" sz="2000">
              <a:latin typeface="等线"/>
            </a:endParaRPr>
          </a:p>
        </p:txBody>
      </p:sp>
      <p:sp>
        <p:nvSpPr>
          <p:cNvPr id="70" name="文本框 15"/>
          <p:cNvSpPr txBox="1"/>
          <p:nvPr/>
        </p:nvSpPr>
        <p:spPr>
          <a:xfrm>
            <a:off x="79375" y="1504950"/>
            <a:ext cx="3625850" cy="554038"/>
          </a:xfrm>
          <a:prstGeom prst="rect">
            <a:avLst/>
          </a:prstGeom>
          <a:noFill/>
        </p:spPr>
        <p:txBody>
          <a:bodyPr>
            <a:spAutoFit/>
          </a:bodyPr>
          <a:lstStyle/>
          <a:p>
            <a:pPr fontAlgn="auto">
              <a:spcBef>
                <a:spcPts val="0"/>
              </a:spcBef>
              <a:spcAft>
                <a:spcPts val="0"/>
              </a:spcAft>
              <a:defRPr/>
            </a:pPr>
            <a:r>
              <a:rPr lang="zh-CN" altLang="en-US" sz="3000" dirty="0">
                <a:solidFill>
                  <a:schemeClr val="accent3">
                    <a:lumMod val="50000"/>
                  </a:schemeClr>
                </a:solidFill>
                <a:latin typeface="微软雅黑" panose="020B0503020204020204" pitchFamily="34" charset="-122"/>
                <a:ea typeface="微软雅黑" panose="020B0503020204020204" pitchFamily="34" charset="-122"/>
                <a:cs typeface="+mn-cs"/>
              </a:rPr>
              <a:t>两个关键概念</a:t>
            </a:r>
            <a:endParaRPr lang="zh-CN" altLang="en-US" sz="3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sp>
        <p:nvSpPr>
          <p:cNvPr id="77" name="文本框 15"/>
          <p:cNvSpPr txBox="1"/>
          <p:nvPr/>
        </p:nvSpPr>
        <p:spPr>
          <a:xfrm>
            <a:off x="8713788" y="215900"/>
            <a:ext cx="1876425" cy="554038"/>
          </a:xfrm>
          <a:prstGeom prst="rect">
            <a:avLst/>
          </a:prstGeom>
          <a:noFill/>
        </p:spPr>
        <p:txBody>
          <a:bodyPr>
            <a:spAutoFit/>
          </a:bodyPr>
          <a:lstStyle/>
          <a:p>
            <a:pPr fontAlgn="auto">
              <a:spcBef>
                <a:spcPts val="0"/>
              </a:spcBef>
              <a:spcAft>
                <a:spcPts val="0"/>
              </a:spcAft>
              <a:defRPr/>
            </a:pPr>
            <a:r>
              <a:rPr lang="zh-CN" altLang="en-US" sz="3000" dirty="0">
                <a:solidFill>
                  <a:schemeClr val="accent3">
                    <a:lumMod val="50000"/>
                  </a:schemeClr>
                </a:solidFill>
                <a:latin typeface="微软雅黑" panose="020B0503020204020204" pitchFamily="34" charset="-122"/>
                <a:ea typeface="微软雅黑" panose="020B0503020204020204" pitchFamily="34" charset="-122"/>
                <a:cs typeface="+mn-cs"/>
              </a:rPr>
              <a:t>四种方法</a:t>
            </a:r>
            <a:endParaRPr lang="zh-CN" altLang="en-US" sz="3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grpSp>
        <p:nvGrpSpPr>
          <p:cNvPr id="23588" name="组合 77"/>
          <p:cNvGrpSpPr/>
          <p:nvPr/>
        </p:nvGrpSpPr>
        <p:grpSpPr bwMode="auto">
          <a:xfrm>
            <a:off x="11039475" y="882650"/>
            <a:ext cx="968375" cy="939800"/>
            <a:chOff x="1250048" y="1196888"/>
            <a:chExt cx="2029120" cy="1971308"/>
          </a:xfrm>
        </p:grpSpPr>
        <p:sp>
          <p:nvSpPr>
            <p:cNvPr id="79" name="Freeform 5"/>
            <p:cNvSpPr>
              <a:spLocks noEditPoints="1"/>
            </p:cNvSpPr>
            <p:nvPr/>
          </p:nvSpPr>
          <p:spPr bwMode="auto">
            <a:xfrm>
              <a:off x="2554007" y="1286797"/>
              <a:ext cx="449069" cy="449537"/>
            </a:xfrm>
            <a:custGeom>
              <a:avLst/>
              <a:gdLst>
                <a:gd name="T0" fmla="*/ 2070 w 4140"/>
                <a:gd name="T1" fmla="*/ 0 h 4140"/>
                <a:gd name="T2" fmla="*/ 3534 w 4140"/>
                <a:gd name="T3" fmla="*/ 606 h 4140"/>
                <a:gd name="T4" fmla="*/ 4140 w 4140"/>
                <a:gd name="T5" fmla="*/ 2070 h 4140"/>
                <a:gd name="T6" fmla="*/ 3534 w 4140"/>
                <a:gd name="T7" fmla="*/ 3534 h 4140"/>
                <a:gd name="T8" fmla="*/ 2070 w 4140"/>
                <a:gd name="T9" fmla="*/ 4140 h 4140"/>
                <a:gd name="T10" fmla="*/ 607 w 4140"/>
                <a:gd name="T11" fmla="*/ 3534 h 4140"/>
                <a:gd name="T12" fmla="*/ 0 w 4140"/>
                <a:gd name="T13" fmla="*/ 2070 h 4140"/>
                <a:gd name="T14" fmla="*/ 607 w 4140"/>
                <a:gd name="T15" fmla="*/ 606 h 4140"/>
                <a:gd name="T16" fmla="*/ 2070 w 4140"/>
                <a:gd name="T17" fmla="*/ 0 h 4140"/>
                <a:gd name="T18" fmla="*/ 2685 w 4140"/>
                <a:gd name="T19" fmla="*/ 1455 h 4140"/>
                <a:gd name="T20" fmla="*/ 2070 w 4140"/>
                <a:gd name="T21" fmla="*/ 1200 h 4140"/>
                <a:gd name="T22" fmla="*/ 1455 w 4140"/>
                <a:gd name="T23" fmla="*/ 1455 h 4140"/>
                <a:gd name="T24" fmla="*/ 1200 w 4140"/>
                <a:gd name="T25" fmla="*/ 2070 h 4140"/>
                <a:gd name="T26" fmla="*/ 1455 w 4140"/>
                <a:gd name="T27" fmla="*/ 2685 h 4140"/>
                <a:gd name="T28" fmla="*/ 2070 w 4140"/>
                <a:gd name="T29" fmla="*/ 2940 h 4140"/>
                <a:gd name="T30" fmla="*/ 2685 w 4140"/>
                <a:gd name="T31" fmla="*/ 2685 h 4140"/>
                <a:gd name="T32" fmla="*/ 2940 w 4140"/>
                <a:gd name="T33" fmla="*/ 2070 h 4140"/>
                <a:gd name="T34" fmla="*/ 2685 w 4140"/>
                <a:gd name="T35" fmla="*/ 1455 h 4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40" h="4140">
                  <a:moveTo>
                    <a:pt x="2070" y="0"/>
                  </a:moveTo>
                  <a:cubicBezTo>
                    <a:pt x="2642" y="0"/>
                    <a:pt x="3159" y="232"/>
                    <a:pt x="3534" y="606"/>
                  </a:cubicBezTo>
                  <a:cubicBezTo>
                    <a:pt x="3909" y="981"/>
                    <a:pt x="4140" y="1499"/>
                    <a:pt x="4140" y="2070"/>
                  </a:cubicBezTo>
                  <a:cubicBezTo>
                    <a:pt x="4140" y="2642"/>
                    <a:pt x="3909" y="3159"/>
                    <a:pt x="3534" y="3534"/>
                  </a:cubicBezTo>
                  <a:cubicBezTo>
                    <a:pt x="3159" y="3908"/>
                    <a:pt x="2642" y="4140"/>
                    <a:pt x="2070" y="4140"/>
                  </a:cubicBezTo>
                  <a:cubicBezTo>
                    <a:pt x="1499" y="4140"/>
                    <a:pt x="981" y="3908"/>
                    <a:pt x="607" y="3534"/>
                  </a:cubicBezTo>
                  <a:cubicBezTo>
                    <a:pt x="232" y="3159"/>
                    <a:pt x="0" y="2642"/>
                    <a:pt x="0" y="2070"/>
                  </a:cubicBezTo>
                  <a:cubicBezTo>
                    <a:pt x="0" y="1499"/>
                    <a:pt x="232" y="981"/>
                    <a:pt x="607" y="606"/>
                  </a:cubicBezTo>
                  <a:cubicBezTo>
                    <a:pt x="981" y="232"/>
                    <a:pt x="1499" y="0"/>
                    <a:pt x="2070" y="0"/>
                  </a:cubicBezTo>
                  <a:close/>
                  <a:moveTo>
                    <a:pt x="2685" y="1455"/>
                  </a:moveTo>
                  <a:cubicBezTo>
                    <a:pt x="2528" y="1297"/>
                    <a:pt x="2310" y="1200"/>
                    <a:pt x="2070" y="1200"/>
                  </a:cubicBezTo>
                  <a:cubicBezTo>
                    <a:pt x="1830" y="1200"/>
                    <a:pt x="1612" y="1297"/>
                    <a:pt x="1455" y="1455"/>
                  </a:cubicBezTo>
                  <a:cubicBezTo>
                    <a:pt x="1298" y="1612"/>
                    <a:pt x="1200" y="1830"/>
                    <a:pt x="1200" y="2070"/>
                  </a:cubicBezTo>
                  <a:cubicBezTo>
                    <a:pt x="1200" y="2310"/>
                    <a:pt x="1298" y="2528"/>
                    <a:pt x="1455" y="2685"/>
                  </a:cubicBezTo>
                  <a:cubicBezTo>
                    <a:pt x="1612" y="2843"/>
                    <a:pt x="1830" y="2940"/>
                    <a:pt x="2070" y="2940"/>
                  </a:cubicBezTo>
                  <a:cubicBezTo>
                    <a:pt x="2310" y="2940"/>
                    <a:pt x="2528" y="2843"/>
                    <a:pt x="2685" y="2685"/>
                  </a:cubicBezTo>
                  <a:cubicBezTo>
                    <a:pt x="2843" y="2528"/>
                    <a:pt x="2940" y="2310"/>
                    <a:pt x="2940" y="2070"/>
                  </a:cubicBezTo>
                  <a:cubicBezTo>
                    <a:pt x="2940" y="1830"/>
                    <a:pt x="2843" y="1612"/>
                    <a:pt x="2685" y="1455"/>
                  </a:cubicBez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sp>
          <p:nvSpPr>
            <p:cNvPr id="81" name="Freeform 6"/>
            <p:cNvSpPr/>
            <p:nvPr/>
          </p:nvSpPr>
          <p:spPr bwMode="auto">
            <a:xfrm>
              <a:off x="1709095" y="1196888"/>
              <a:ext cx="971316" cy="1182120"/>
            </a:xfrm>
            <a:custGeom>
              <a:avLst/>
              <a:gdLst>
                <a:gd name="T0" fmla="*/ 1123 w 8917"/>
                <a:gd name="T1" fmla="*/ 5709 h 10898"/>
                <a:gd name="T2" fmla="*/ 281 w 8917"/>
                <a:gd name="T3" fmla="*/ 5777 h 10898"/>
                <a:gd name="T4" fmla="*/ 213 w 8917"/>
                <a:gd name="T5" fmla="*/ 4935 h 10898"/>
                <a:gd name="T6" fmla="*/ 8609 w 8917"/>
                <a:gd name="T7" fmla="*/ 5602 h 10898"/>
                <a:gd name="T8" fmla="*/ 8917 w 8917"/>
                <a:gd name="T9" fmla="*/ 6005 h 10898"/>
                <a:gd name="T10" fmla="*/ 8567 w 8917"/>
                <a:gd name="T11" fmla="*/ 6375 h 10898"/>
                <a:gd name="T12" fmla="*/ 4524 w 8917"/>
                <a:gd name="T13" fmla="*/ 10648 h 10898"/>
                <a:gd name="T14" fmla="*/ 3680 w 8917"/>
                <a:gd name="T15" fmla="*/ 10671 h 10898"/>
                <a:gd name="T16" fmla="*/ 3657 w 8917"/>
                <a:gd name="T17" fmla="*/ 9827 h 10898"/>
                <a:gd name="T18" fmla="*/ 7339 w 8917"/>
                <a:gd name="T19" fmla="*/ 5936 h 10898"/>
                <a:gd name="T20" fmla="*/ 1123 w 8917"/>
                <a:gd name="T21" fmla="*/ 5709 h 10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17" h="10898">
                  <a:moveTo>
                    <a:pt x="1123" y="5709"/>
                  </a:moveTo>
                  <a:cubicBezTo>
                    <a:pt x="909" y="5960"/>
                    <a:pt x="532" y="5990"/>
                    <a:pt x="281" y="5777"/>
                  </a:cubicBezTo>
                  <a:cubicBezTo>
                    <a:pt x="30" y="5563"/>
                    <a:pt x="0" y="5186"/>
                    <a:pt x="213" y="4935"/>
                  </a:cubicBezTo>
                  <a:cubicBezTo>
                    <a:pt x="225" y="4921"/>
                    <a:pt x="4318" y="0"/>
                    <a:pt x="8609" y="5602"/>
                  </a:cubicBezTo>
                  <a:lnTo>
                    <a:pt x="8917" y="6005"/>
                  </a:lnTo>
                  <a:lnTo>
                    <a:pt x="8567" y="6375"/>
                  </a:lnTo>
                  <a:lnTo>
                    <a:pt x="4524" y="10648"/>
                  </a:lnTo>
                  <a:cubicBezTo>
                    <a:pt x="4297" y="10887"/>
                    <a:pt x="3920" y="10898"/>
                    <a:pt x="3680" y="10671"/>
                  </a:cubicBezTo>
                  <a:cubicBezTo>
                    <a:pt x="3441" y="10445"/>
                    <a:pt x="3430" y="10067"/>
                    <a:pt x="3657" y="9827"/>
                  </a:cubicBezTo>
                  <a:lnTo>
                    <a:pt x="7339" y="5936"/>
                  </a:lnTo>
                  <a:cubicBezTo>
                    <a:pt x="4082" y="2149"/>
                    <a:pt x="1131" y="5698"/>
                    <a:pt x="1123" y="5709"/>
                  </a:cubicBez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sp>
          <p:nvSpPr>
            <p:cNvPr id="82" name="Freeform 7"/>
            <p:cNvSpPr/>
            <p:nvPr/>
          </p:nvSpPr>
          <p:spPr bwMode="auto">
            <a:xfrm>
              <a:off x="1862110" y="1719685"/>
              <a:ext cx="515597" cy="1448511"/>
            </a:xfrm>
            <a:custGeom>
              <a:avLst/>
              <a:gdLst>
                <a:gd name="T0" fmla="*/ 3659 w 4726"/>
                <a:gd name="T1" fmla="*/ 223 h 13369"/>
                <a:gd name="T2" fmla="*/ 4503 w 4726"/>
                <a:gd name="T3" fmla="*/ 261 h 13369"/>
                <a:gd name="T4" fmla="*/ 4466 w 4726"/>
                <a:gd name="T5" fmla="*/ 1104 h 13369"/>
                <a:gd name="T6" fmla="*/ 2074 w 4726"/>
                <a:gd name="T7" fmla="*/ 3295 h 13369"/>
                <a:gd name="T8" fmla="*/ 1225 w 4726"/>
                <a:gd name="T9" fmla="*/ 4658 h 13369"/>
                <a:gd name="T10" fmla="*/ 2112 w 4726"/>
                <a:gd name="T11" fmla="*/ 6320 h 13369"/>
                <a:gd name="T12" fmla="*/ 4206 w 4726"/>
                <a:gd name="T13" fmla="*/ 11721 h 13369"/>
                <a:gd name="T14" fmla="*/ 4203 w 4726"/>
                <a:gd name="T15" fmla="*/ 12769 h 13369"/>
                <a:gd name="T16" fmla="*/ 3603 w 4726"/>
                <a:gd name="T17" fmla="*/ 13369 h 13369"/>
                <a:gd name="T18" fmla="*/ 3003 w 4726"/>
                <a:gd name="T19" fmla="*/ 12769 h 13369"/>
                <a:gd name="T20" fmla="*/ 3011 w 4726"/>
                <a:gd name="T21" fmla="*/ 11716 h 13369"/>
                <a:gd name="T22" fmla="*/ 1235 w 4726"/>
                <a:gd name="T23" fmla="*/ 7136 h 13369"/>
                <a:gd name="T24" fmla="*/ 30 w 4726"/>
                <a:gd name="T25" fmla="*/ 4616 h 13369"/>
                <a:gd name="T26" fmla="*/ 1268 w 4726"/>
                <a:gd name="T27" fmla="*/ 2414 h 13369"/>
                <a:gd name="T28" fmla="*/ 3659 w 4726"/>
                <a:gd name="T29" fmla="*/ 223 h 13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26" h="13369">
                  <a:moveTo>
                    <a:pt x="3659" y="223"/>
                  </a:moveTo>
                  <a:cubicBezTo>
                    <a:pt x="3903" y="0"/>
                    <a:pt x="4281" y="17"/>
                    <a:pt x="4503" y="261"/>
                  </a:cubicBezTo>
                  <a:cubicBezTo>
                    <a:pt x="4726" y="504"/>
                    <a:pt x="4709" y="882"/>
                    <a:pt x="4466" y="1104"/>
                  </a:cubicBezTo>
                  <a:lnTo>
                    <a:pt x="2074" y="3295"/>
                  </a:lnTo>
                  <a:cubicBezTo>
                    <a:pt x="1544" y="3780"/>
                    <a:pt x="1242" y="4219"/>
                    <a:pt x="1225" y="4658"/>
                  </a:cubicBezTo>
                  <a:cubicBezTo>
                    <a:pt x="1208" y="5113"/>
                    <a:pt x="1484" y="5645"/>
                    <a:pt x="2112" y="6320"/>
                  </a:cubicBezTo>
                  <a:cubicBezTo>
                    <a:pt x="4230" y="8594"/>
                    <a:pt x="4229" y="8769"/>
                    <a:pt x="4206" y="11721"/>
                  </a:cubicBezTo>
                  <a:cubicBezTo>
                    <a:pt x="4205" y="11891"/>
                    <a:pt x="4203" y="12080"/>
                    <a:pt x="4203" y="12769"/>
                  </a:cubicBezTo>
                  <a:cubicBezTo>
                    <a:pt x="4203" y="13100"/>
                    <a:pt x="3935" y="13369"/>
                    <a:pt x="3603" y="13369"/>
                  </a:cubicBezTo>
                  <a:cubicBezTo>
                    <a:pt x="3272" y="13369"/>
                    <a:pt x="3003" y="13100"/>
                    <a:pt x="3003" y="12769"/>
                  </a:cubicBezTo>
                  <a:cubicBezTo>
                    <a:pt x="3003" y="12680"/>
                    <a:pt x="3007" y="12173"/>
                    <a:pt x="3011" y="11716"/>
                  </a:cubicBezTo>
                  <a:cubicBezTo>
                    <a:pt x="3030" y="9212"/>
                    <a:pt x="3031" y="9064"/>
                    <a:pt x="1235" y="7136"/>
                  </a:cubicBezTo>
                  <a:cubicBezTo>
                    <a:pt x="375" y="6211"/>
                    <a:pt x="0" y="5401"/>
                    <a:pt x="30" y="4616"/>
                  </a:cubicBezTo>
                  <a:cubicBezTo>
                    <a:pt x="60" y="3815"/>
                    <a:pt x="501" y="3116"/>
                    <a:pt x="1268" y="2414"/>
                  </a:cubicBezTo>
                  <a:lnTo>
                    <a:pt x="3659" y="223"/>
                  </a:ln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sp>
          <p:nvSpPr>
            <p:cNvPr id="83" name="Freeform 8"/>
            <p:cNvSpPr/>
            <p:nvPr/>
          </p:nvSpPr>
          <p:spPr bwMode="auto">
            <a:xfrm>
              <a:off x="1250048" y="2472245"/>
              <a:ext cx="721836" cy="426229"/>
            </a:xfrm>
            <a:custGeom>
              <a:avLst/>
              <a:gdLst>
                <a:gd name="T0" fmla="*/ 354 w 6628"/>
                <a:gd name="T1" fmla="*/ 1922 h 3936"/>
                <a:gd name="T2" fmla="*/ 181 w 6628"/>
                <a:gd name="T3" fmla="*/ 1093 h 3936"/>
                <a:gd name="T4" fmla="*/ 1010 w 6628"/>
                <a:gd name="T5" fmla="*/ 919 h 3936"/>
                <a:gd name="T6" fmla="*/ 5555 w 6628"/>
                <a:gd name="T7" fmla="*/ 227 h 3936"/>
                <a:gd name="T8" fmla="*/ 6401 w 6628"/>
                <a:gd name="T9" fmla="*/ 252 h 3936"/>
                <a:gd name="T10" fmla="*/ 6376 w 6628"/>
                <a:gd name="T11" fmla="*/ 1099 h 3936"/>
                <a:gd name="T12" fmla="*/ 354 w 6628"/>
                <a:gd name="T13" fmla="*/ 1922 h 3936"/>
              </a:gdLst>
              <a:ahLst/>
              <a:cxnLst>
                <a:cxn ang="0">
                  <a:pos x="T0" y="T1"/>
                </a:cxn>
                <a:cxn ang="0">
                  <a:pos x="T2" y="T3"/>
                </a:cxn>
                <a:cxn ang="0">
                  <a:pos x="T4" y="T5"/>
                </a:cxn>
                <a:cxn ang="0">
                  <a:pos x="T6" y="T7"/>
                </a:cxn>
                <a:cxn ang="0">
                  <a:pos x="T8" y="T9"/>
                </a:cxn>
                <a:cxn ang="0">
                  <a:pos x="T10" y="T11"/>
                </a:cxn>
                <a:cxn ang="0">
                  <a:pos x="T12" y="T13"/>
                </a:cxn>
              </a:cxnLst>
              <a:rect l="0" t="0" r="r" b="b"/>
              <a:pathLst>
                <a:path w="6628" h="3936">
                  <a:moveTo>
                    <a:pt x="354" y="1922"/>
                  </a:moveTo>
                  <a:cubicBezTo>
                    <a:pt x="77" y="1741"/>
                    <a:pt x="0" y="1370"/>
                    <a:pt x="181" y="1093"/>
                  </a:cubicBezTo>
                  <a:cubicBezTo>
                    <a:pt x="362" y="816"/>
                    <a:pt x="733" y="738"/>
                    <a:pt x="1010" y="919"/>
                  </a:cubicBezTo>
                  <a:cubicBezTo>
                    <a:pt x="1017" y="923"/>
                    <a:pt x="3227" y="2410"/>
                    <a:pt x="5555" y="227"/>
                  </a:cubicBezTo>
                  <a:cubicBezTo>
                    <a:pt x="5796" y="0"/>
                    <a:pt x="6175" y="12"/>
                    <a:pt x="6401" y="252"/>
                  </a:cubicBezTo>
                  <a:cubicBezTo>
                    <a:pt x="6628" y="493"/>
                    <a:pt x="6616" y="872"/>
                    <a:pt x="6376" y="1099"/>
                  </a:cubicBezTo>
                  <a:cubicBezTo>
                    <a:pt x="3351" y="3936"/>
                    <a:pt x="363" y="1928"/>
                    <a:pt x="354" y="1922"/>
                  </a:cubicBez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sp>
          <p:nvSpPr>
            <p:cNvPr id="84" name="Freeform 9"/>
            <p:cNvSpPr/>
            <p:nvPr/>
          </p:nvSpPr>
          <p:spPr bwMode="auto">
            <a:xfrm>
              <a:off x="2637169" y="1889510"/>
              <a:ext cx="641999" cy="399589"/>
            </a:xfrm>
            <a:custGeom>
              <a:avLst/>
              <a:gdLst>
                <a:gd name="T0" fmla="*/ 185 w 5902"/>
                <a:gd name="T1" fmla="*/ 1017 h 3689"/>
                <a:gd name="T2" fmla="*/ 347 w 5902"/>
                <a:gd name="T3" fmla="*/ 185 h 3689"/>
                <a:gd name="T4" fmla="*/ 1179 w 5902"/>
                <a:gd name="T5" fmla="*/ 346 h 3689"/>
                <a:gd name="T6" fmla="*/ 5045 w 5902"/>
                <a:gd name="T7" fmla="*/ 1421 h 3689"/>
                <a:gd name="T8" fmla="*/ 5799 w 5902"/>
                <a:gd name="T9" fmla="*/ 1806 h 3689"/>
                <a:gd name="T10" fmla="*/ 5415 w 5902"/>
                <a:gd name="T11" fmla="*/ 2560 h 3689"/>
                <a:gd name="T12" fmla="*/ 185 w 5902"/>
                <a:gd name="T13" fmla="*/ 1017 h 3689"/>
              </a:gdLst>
              <a:ahLst/>
              <a:cxnLst>
                <a:cxn ang="0">
                  <a:pos x="T0" y="T1"/>
                </a:cxn>
                <a:cxn ang="0">
                  <a:pos x="T2" y="T3"/>
                </a:cxn>
                <a:cxn ang="0">
                  <a:pos x="T4" y="T5"/>
                </a:cxn>
                <a:cxn ang="0">
                  <a:pos x="T6" y="T7"/>
                </a:cxn>
                <a:cxn ang="0">
                  <a:pos x="T8" y="T9"/>
                </a:cxn>
                <a:cxn ang="0">
                  <a:pos x="T10" y="T11"/>
                </a:cxn>
                <a:cxn ang="0">
                  <a:pos x="T12" y="T13"/>
                </a:cxn>
              </a:cxnLst>
              <a:rect l="0" t="0" r="r" b="b"/>
              <a:pathLst>
                <a:path w="5902" h="3689">
                  <a:moveTo>
                    <a:pt x="185" y="1017"/>
                  </a:moveTo>
                  <a:cubicBezTo>
                    <a:pt x="0" y="742"/>
                    <a:pt x="72" y="370"/>
                    <a:pt x="347" y="185"/>
                  </a:cubicBezTo>
                  <a:cubicBezTo>
                    <a:pt x="621" y="0"/>
                    <a:pt x="993" y="72"/>
                    <a:pt x="1179" y="346"/>
                  </a:cubicBezTo>
                  <a:cubicBezTo>
                    <a:pt x="1182" y="352"/>
                    <a:pt x="2446" y="2268"/>
                    <a:pt x="5045" y="1421"/>
                  </a:cubicBezTo>
                  <a:cubicBezTo>
                    <a:pt x="5359" y="1319"/>
                    <a:pt x="5697" y="1491"/>
                    <a:pt x="5799" y="1806"/>
                  </a:cubicBezTo>
                  <a:cubicBezTo>
                    <a:pt x="5902" y="2120"/>
                    <a:pt x="5729" y="2458"/>
                    <a:pt x="5415" y="2560"/>
                  </a:cubicBezTo>
                  <a:cubicBezTo>
                    <a:pt x="1949" y="3689"/>
                    <a:pt x="190" y="1024"/>
                    <a:pt x="185" y="1017"/>
                  </a:cubicBez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grpSp>
      <p:pic>
        <p:nvPicPr>
          <p:cNvPr id="23589" name="Picture 2" descr="http://f.hiphotos.baidu.com/baike/w%3D268%3Bg%3D0/sign=b400c8e4d643ad4ba62e41c6ba393d92/0df431adcbef76092605acde29dda3cc7cd99e60.jpg"/>
          <p:cNvPicPr>
            <a:picLocks noChangeAspect="1" noChangeArrowheads="1"/>
          </p:cNvPicPr>
          <p:nvPr/>
        </p:nvPicPr>
        <p:blipFill>
          <a:blip r:embed="rId3" cstate="print"/>
          <a:srcRect/>
          <a:stretch>
            <a:fillRect/>
          </a:stretch>
        </p:blipFill>
        <p:spPr bwMode="auto">
          <a:xfrm>
            <a:off x="10771188" y="2162175"/>
            <a:ext cx="1341437" cy="1000125"/>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1400175" y="295275"/>
            <a:ext cx="2967038" cy="706755"/>
          </a:xfrm>
          <a:prstGeom prst="rect">
            <a:avLst/>
          </a:prstGeom>
          <a:noFill/>
        </p:spPr>
        <p:txBody>
          <a:bodyPr>
            <a:spAutoFit/>
          </a:bodyPr>
          <a:lstStyle/>
          <a:p>
            <a:pPr fontAlgn="auto">
              <a:spcBef>
                <a:spcPts val="0"/>
              </a:spcBef>
              <a:spcAft>
                <a:spcPts val="0"/>
              </a:spcAft>
              <a:defRPr/>
            </a:pPr>
            <a:r>
              <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rPr>
              <a:t>1 </a:t>
            </a:r>
            <a:r>
              <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rPr>
              <a:t>危险源</a:t>
            </a:r>
            <a:endPar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grpSp>
        <p:nvGrpSpPr>
          <p:cNvPr id="28674" name="组合 7"/>
          <p:cNvGrpSpPr/>
          <p:nvPr/>
        </p:nvGrpSpPr>
        <p:grpSpPr bwMode="auto">
          <a:xfrm>
            <a:off x="1052513" y="0"/>
            <a:ext cx="2455862" cy="228600"/>
            <a:chOff x="1061493" y="-1"/>
            <a:chExt cx="2457010" cy="228416"/>
          </a:xfrm>
        </p:grpSpPr>
        <p:sp>
          <p:nvSpPr>
            <p:cNvPr id="2" name="矩形 2"/>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矩形 1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20"/>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21"/>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5" name="矩形 4"/>
          <p:cNvSpPr/>
          <p:nvPr/>
        </p:nvSpPr>
        <p:spPr>
          <a:xfrm>
            <a:off x="1976438" y="4927600"/>
            <a:ext cx="7927975" cy="954088"/>
          </a:xfrm>
          <a:prstGeom prst="rect">
            <a:avLst/>
          </a:prstGeom>
        </p:spPr>
        <p:txBody>
          <a:bodyPr>
            <a:spAutoFit/>
          </a:bodyPr>
          <a:lstStyle/>
          <a:p>
            <a:pPr algn="ctr" fontAlgn="auto">
              <a:spcBef>
                <a:spcPts val="0"/>
              </a:spcBef>
              <a:spcAft>
                <a:spcPts val="0"/>
              </a:spcAft>
              <a:defRPr/>
            </a:pPr>
            <a:r>
              <a:rPr lang="zh-CN" altLang="zh-CN" sz="2800" cap="all" spc="20" dirty="0">
                <a:latin typeface="微软雅黑" panose="020B0503020204020204" pitchFamily="34" charset="-122"/>
                <a:ea typeface="微软雅黑" panose="020B0503020204020204" pitchFamily="34" charset="-122"/>
                <a:cs typeface="仿宋_GB2312"/>
              </a:rPr>
              <a:t>是指可能导致人身伤害和（或）健康损害和（或）财产损失的根源、状</a:t>
            </a:r>
            <a:r>
              <a:rPr lang="x-none" altLang="zh-CN" sz="2800" cap="all" spc="20" dirty="0">
                <a:latin typeface="微软雅黑" panose="020B0503020204020204" pitchFamily="34" charset="-122"/>
                <a:ea typeface="微软雅黑" panose="020B0503020204020204" pitchFamily="34" charset="-122"/>
                <a:cs typeface="仿宋_GB2312"/>
              </a:rPr>
              <a:t>态或行为，或它们的组合</a:t>
            </a:r>
            <a:r>
              <a:rPr lang="en-US" altLang="zh-CN" dirty="0">
                <a:latin typeface="微软雅黑" panose="020B0503020204020204" pitchFamily="34" charset="-122"/>
                <a:ea typeface="微软雅黑" panose="020B0503020204020204" pitchFamily="34" charset="-122"/>
              </a:rPr>
              <a:t> </a:t>
            </a:r>
            <a:r>
              <a:rPr lang="x-none" altLang="zh-CN" sz="2800" cap="all" spc="20" dirty="0">
                <a:latin typeface="微软雅黑" panose="020B0503020204020204" pitchFamily="34" charset="-122"/>
                <a:ea typeface="微软雅黑" panose="020B0503020204020204" pitchFamily="34" charset="-122"/>
                <a:cs typeface="仿宋_GB2312"/>
              </a:rPr>
              <a:t>。</a:t>
            </a:r>
            <a:endParaRPr lang="zh-CN" altLang="en-US" sz="2800" dirty="0">
              <a:latin typeface="微软雅黑" panose="020B0503020204020204" pitchFamily="34" charset="-122"/>
              <a:ea typeface="微软雅黑" panose="020B0503020204020204" pitchFamily="34" charset="-122"/>
              <a:cs typeface="+mn-cs"/>
            </a:endParaRPr>
          </a:p>
        </p:txBody>
      </p:sp>
      <p:pic>
        <p:nvPicPr>
          <p:cNvPr id="44" name="Afbeelding 13"/>
          <p:cNvPicPr>
            <a:picLocks noChangeAspect="1"/>
          </p:cNvPicPr>
          <p:nvPr/>
        </p:nvPicPr>
        <p:blipFill>
          <a:blip r:embed="rId1" cstate="print">
            <a:duotone>
              <a:schemeClr val="bg2">
                <a:shade val="45000"/>
                <a:satMod val="135000"/>
              </a:schemeClr>
              <a:prstClr val="white"/>
            </a:duotone>
          </a:blip>
          <a:stretch>
            <a:fillRect/>
          </a:stretch>
        </p:blipFill>
        <p:spPr>
          <a:xfrm>
            <a:off x="1260671" y="4468923"/>
            <a:ext cx="593821" cy="593821"/>
          </a:xfrm>
          <a:prstGeom prst="rect">
            <a:avLst/>
          </a:prstGeom>
        </p:spPr>
      </p:pic>
      <p:pic>
        <p:nvPicPr>
          <p:cNvPr id="45" name="Afbeelding 14"/>
          <p:cNvPicPr>
            <a:picLocks noChangeAspect="1"/>
          </p:cNvPicPr>
          <p:nvPr/>
        </p:nvPicPr>
        <p:blipFill>
          <a:blip r:embed="rId1" cstate="print">
            <a:duotone>
              <a:schemeClr val="bg2">
                <a:shade val="45000"/>
                <a:satMod val="135000"/>
              </a:schemeClr>
              <a:prstClr val="white"/>
            </a:duotone>
          </a:blip>
          <a:stretch>
            <a:fillRect/>
          </a:stretch>
        </p:blipFill>
        <p:spPr>
          <a:xfrm rot="10800000">
            <a:off x="10024919" y="5882154"/>
            <a:ext cx="593821" cy="593821"/>
          </a:xfrm>
          <a:prstGeom prst="rect">
            <a:avLst/>
          </a:prstGeom>
        </p:spPr>
      </p:pic>
      <p:pic>
        <p:nvPicPr>
          <p:cNvPr id="28678" name="图片 5"/>
          <p:cNvPicPr>
            <a:picLocks noChangeAspect="1"/>
          </p:cNvPicPr>
          <p:nvPr/>
        </p:nvPicPr>
        <p:blipFill>
          <a:blip r:embed="rId2" cstate="print"/>
          <a:srcRect/>
          <a:stretch>
            <a:fillRect/>
          </a:stretch>
        </p:blipFill>
        <p:spPr bwMode="auto">
          <a:xfrm>
            <a:off x="2997200" y="1196975"/>
            <a:ext cx="6189663" cy="3243263"/>
          </a:xfrm>
          <a:prstGeom prst="rect">
            <a:avLst/>
          </a:prstGeom>
          <a:noFill/>
          <a:ln w="9525">
            <a:noFill/>
            <a:miter lim="800000"/>
            <a:headEnd/>
            <a:tailEnd/>
          </a:ln>
        </p:spPr>
      </p:pic>
      <p:sp>
        <p:nvSpPr>
          <p:cNvPr id="46" name="等腰三角形 45"/>
          <p:cNvSpPr/>
          <p:nvPr/>
        </p:nvSpPr>
        <p:spPr>
          <a:xfrm rot="16200000">
            <a:off x="1635126" y="2901950"/>
            <a:ext cx="468312" cy="395287"/>
          </a:xfrm>
          <a:prstGeom prst="triangl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47" name="等腰三角形 46"/>
          <p:cNvSpPr/>
          <p:nvPr/>
        </p:nvSpPr>
        <p:spPr>
          <a:xfrm rot="5400000" flipH="1">
            <a:off x="10067926" y="2901950"/>
            <a:ext cx="468312" cy="395287"/>
          </a:xfrm>
          <a:prstGeom prst="triangle">
            <a:avLst/>
          </a:prstGeom>
          <a:solidFill>
            <a:schemeClr val="accent1"/>
          </a:solidFill>
          <a:ln w="381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28682" name="组合 7"/>
          <p:cNvGrpSpPr/>
          <p:nvPr/>
        </p:nvGrpSpPr>
        <p:grpSpPr bwMode="auto">
          <a:xfrm>
            <a:off x="1052513" y="0"/>
            <a:ext cx="2455862" cy="228600"/>
            <a:chOff x="1061493" y="-1"/>
            <a:chExt cx="2457010" cy="228416"/>
          </a:xfrm>
        </p:grpSpPr>
        <p:sp>
          <p:nvSpPr>
            <p:cNvPr id="3" name="矩形 2"/>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21" name="矩形 20"/>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矩形 21"/>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890588" y="314325"/>
            <a:ext cx="5091112" cy="706755"/>
          </a:xfrm>
          <a:prstGeom prst="rect">
            <a:avLst/>
          </a:prstGeom>
          <a:noFill/>
        </p:spPr>
        <p:txBody>
          <a:bodyPr>
            <a:spAutoFit/>
          </a:bodyPr>
          <a:lstStyle/>
          <a:p>
            <a:pPr fontAlgn="auto">
              <a:spcBef>
                <a:spcPts val="0"/>
              </a:spcBef>
              <a:spcAft>
                <a:spcPts val="0"/>
              </a:spcAft>
              <a:defRPr/>
            </a:pPr>
            <a:r>
              <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rPr>
              <a:t>2 </a:t>
            </a:r>
            <a:r>
              <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rPr>
              <a:t>危害因素</a:t>
            </a:r>
            <a:endPar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grpSp>
        <p:nvGrpSpPr>
          <p:cNvPr id="30722" name="组合 7"/>
          <p:cNvGrpSpPr/>
          <p:nvPr/>
        </p:nvGrpSpPr>
        <p:grpSpPr bwMode="auto">
          <a:xfrm>
            <a:off x="1052513" y="0"/>
            <a:ext cx="2455862" cy="228600"/>
            <a:chOff x="1061493" y="-1"/>
            <a:chExt cx="2457010" cy="228416"/>
          </a:xfrm>
        </p:grpSpPr>
        <p:sp>
          <p:nvSpPr>
            <p:cNvPr id="3" name="矩形 2"/>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21" name="矩形 20"/>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矩形 21"/>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 name="矩形 1"/>
          <p:cNvSpPr/>
          <p:nvPr/>
        </p:nvSpPr>
        <p:spPr>
          <a:xfrm>
            <a:off x="925513" y="1277938"/>
            <a:ext cx="3910012" cy="1476375"/>
          </a:xfrm>
          <a:prstGeom prst="rect">
            <a:avLst/>
          </a:prstGeom>
        </p:spPr>
        <p:txBody>
          <a:bodyPr>
            <a:spAutoFit/>
          </a:bodyPr>
          <a:lstStyle/>
          <a:p>
            <a:pPr fontAlgn="auto">
              <a:lnSpc>
                <a:spcPct val="150000"/>
              </a:lnSpc>
              <a:spcBef>
                <a:spcPts val="0"/>
              </a:spcBef>
              <a:spcAft>
                <a:spcPts val="0"/>
              </a:spcAft>
              <a:defRPr/>
            </a:pPr>
            <a:r>
              <a:rPr lang="x-none" altLang="zh-CN" sz="2400" cap="all" spc="20" dirty="0">
                <a:solidFill>
                  <a:srgbClr val="FF0000"/>
                </a:solidFill>
                <a:latin typeface="微软雅黑" panose="020B0503020204020204" pitchFamily="34" charset="-122"/>
                <a:ea typeface="微软雅黑" panose="020B0503020204020204" pitchFamily="34" charset="-122"/>
                <a:cs typeface="仿宋_GB2312"/>
              </a:rPr>
              <a:t>危害因素</a:t>
            </a:r>
            <a:r>
              <a:rPr lang="x-none" altLang="zh-CN" cap="all" spc="20" dirty="0">
                <a:latin typeface="微软雅黑" panose="020B0503020204020204" pitchFamily="34" charset="-122"/>
                <a:ea typeface="微软雅黑" panose="020B0503020204020204" pitchFamily="34" charset="-122"/>
                <a:cs typeface="仿宋_GB2312"/>
              </a:rPr>
              <a:t>是指生产过程中可对人造成伤亡、影响人的身体健康甚至导致疾病的因素。</a:t>
            </a:r>
            <a:endParaRPr lang="zh-CN" altLang="en-US" dirty="0">
              <a:latin typeface="微软雅黑" panose="020B0503020204020204" pitchFamily="34" charset="-122"/>
              <a:ea typeface="微软雅黑" panose="020B0503020204020204" pitchFamily="34" charset="-122"/>
              <a:cs typeface="+mn-cs"/>
            </a:endParaRPr>
          </a:p>
        </p:txBody>
      </p:sp>
      <p:grpSp>
        <p:nvGrpSpPr>
          <p:cNvPr id="30724" name="组合 8"/>
          <p:cNvGrpSpPr/>
          <p:nvPr/>
        </p:nvGrpSpPr>
        <p:grpSpPr bwMode="auto">
          <a:xfrm>
            <a:off x="925513" y="2982913"/>
            <a:ext cx="1970087" cy="719137"/>
            <a:chOff x="1275851" y="2954114"/>
            <a:chExt cx="1971485" cy="720000"/>
          </a:xfrm>
        </p:grpSpPr>
        <p:pic>
          <p:nvPicPr>
            <p:cNvPr id="30739" name="图片 27"/>
            <p:cNvPicPr>
              <a:picLocks noChangeAspect="1"/>
            </p:cNvPicPr>
            <p:nvPr/>
          </p:nvPicPr>
          <p:blipFill>
            <a:blip r:embed="rId1" cstate="print"/>
            <a:srcRect/>
            <a:stretch>
              <a:fillRect/>
            </a:stretch>
          </p:blipFill>
          <p:spPr bwMode="auto">
            <a:xfrm>
              <a:off x="1275851" y="2954114"/>
              <a:ext cx="720000" cy="720000"/>
            </a:xfrm>
            <a:prstGeom prst="rect">
              <a:avLst/>
            </a:prstGeom>
            <a:noFill/>
            <a:ln w="9525">
              <a:noFill/>
              <a:miter lim="800000"/>
              <a:headEnd/>
              <a:tailEnd/>
            </a:ln>
          </p:spPr>
        </p:pic>
        <p:sp>
          <p:nvSpPr>
            <p:cNvPr id="4" name="矩形 3"/>
            <p:cNvSpPr/>
            <p:nvPr/>
          </p:nvSpPr>
          <p:spPr>
            <a:xfrm>
              <a:off x="2128943" y="3141664"/>
              <a:ext cx="1118393" cy="368742"/>
            </a:xfrm>
            <a:prstGeom prst="rect">
              <a:avLst/>
            </a:prstGeom>
          </p:spPr>
          <p:txBody>
            <a:bodyPr wrap="none">
              <a:spAutoFit/>
            </a:bodyPr>
            <a:lstStyle/>
            <a:p>
              <a:pPr fontAlgn="auto">
                <a:spcBef>
                  <a:spcPts val="0"/>
                </a:spcBef>
                <a:spcAft>
                  <a:spcPts val="0"/>
                </a:spcAft>
                <a:defRPr/>
              </a:pPr>
              <a:r>
                <a:rPr lang="x-none" altLang="zh-CN" cap="all" spc="20" dirty="0">
                  <a:latin typeface="微软雅黑" panose="020B0503020204020204" pitchFamily="34" charset="-122"/>
                  <a:ea typeface="微软雅黑" panose="020B0503020204020204" pitchFamily="34" charset="-122"/>
                  <a:cs typeface="仿宋_GB2312"/>
                </a:rPr>
                <a:t>人的因素</a:t>
              </a:r>
              <a:endParaRPr lang="zh-CN" altLang="en-US" dirty="0">
                <a:latin typeface="微软雅黑" panose="020B0503020204020204" pitchFamily="34" charset="-122"/>
                <a:ea typeface="微软雅黑" panose="020B0503020204020204" pitchFamily="34" charset="-122"/>
                <a:cs typeface="+mn-cs"/>
              </a:endParaRPr>
            </a:p>
          </p:txBody>
        </p:sp>
      </p:grpSp>
      <p:grpSp>
        <p:nvGrpSpPr>
          <p:cNvPr id="30725" name="组合 9"/>
          <p:cNvGrpSpPr/>
          <p:nvPr/>
        </p:nvGrpSpPr>
        <p:grpSpPr bwMode="auto">
          <a:xfrm>
            <a:off x="1465263" y="3856038"/>
            <a:ext cx="1971675" cy="719137"/>
            <a:chOff x="1438081" y="3869242"/>
            <a:chExt cx="1971485" cy="720000"/>
          </a:xfrm>
        </p:grpSpPr>
        <p:pic>
          <p:nvPicPr>
            <p:cNvPr id="30737" name="图片 24"/>
            <p:cNvPicPr>
              <a:picLocks noChangeAspect="1"/>
            </p:cNvPicPr>
            <p:nvPr/>
          </p:nvPicPr>
          <p:blipFill>
            <a:blip r:embed="rId2" cstate="print"/>
            <a:srcRect/>
            <a:stretch>
              <a:fillRect/>
            </a:stretch>
          </p:blipFill>
          <p:spPr bwMode="auto">
            <a:xfrm>
              <a:off x="1438081" y="3869242"/>
              <a:ext cx="720000" cy="720000"/>
            </a:xfrm>
            <a:prstGeom prst="rect">
              <a:avLst/>
            </a:prstGeom>
            <a:noFill/>
            <a:ln w="9525">
              <a:noFill/>
              <a:miter lim="800000"/>
              <a:headEnd/>
              <a:tailEnd/>
            </a:ln>
          </p:spPr>
        </p:pic>
        <p:sp>
          <p:nvSpPr>
            <p:cNvPr id="42" name="矩形 41"/>
            <p:cNvSpPr/>
            <p:nvPr/>
          </p:nvSpPr>
          <p:spPr>
            <a:xfrm>
              <a:off x="2292074" y="4013877"/>
              <a:ext cx="1117492" cy="368742"/>
            </a:xfrm>
            <a:prstGeom prst="rect">
              <a:avLst/>
            </a:prstGeom>
          </p:spPr>
          <p:txBody>
            <a:bodyPr wrap="none">
              <a:spAutoFit/>
            </a:bodyPr>
            <a:lstStyle/>
            <a:p>
              <a:pPr fontAlgn="auto">
                <a:spcBef>
                  <a:spcPts val="0"/>
                </a:spcBef>
                <a:spcAft>
                  <a:spcPts val="0"/>
                </a:spcAft>
                <a:defRPr/>
              </a:pPr>
              <a:r>
                <a:rPr lang="zh-CN" altLang="en-US" cap="all" spc="20" dirty="0">
                  <a:latin typeface="微软雅黑" panose="020B0503020204020204" pitchFamily="34" charset="-122"/>
                  <a:ea typeface="微软雅黑" panose="020B0503020204020204" pitchFamily="34" charset="-122"/>
                  <a:cs typeface="仿宋_GB2312"/>
                </a:rPr>
                <a:t>物</a:t>
              </a:r>
              <a:r>
                <a:rPr lang="x-none" altLang="zh-CN" cap="all" spc="20" dirty="0">
                  <a:latin typeface="微软雅黑" panose="020B0503020204020204" pitchFamily="34" charset="-122"/>
                  <a:ea typeface="微软雅黑" panose="020B0503020204020204" pitchFamily="34" charset="-122"/>
                  <a:cs typeface="仿宋_GB2312"/>
                </a:rPr>
                <a:t>的因素</a:t>
              </a:r>
              <a:endParaRPr lang="zh-CN" altLang="en-US" dirty="0">
                <a:latin typeface="微软雅黑" panose="020B0503020204020204" pitchFamily="34" charset="-122"/>
                <a:ea typeface="微软雅黑" panose="020B0503020204020204" pitchFamily="34" charset="-122"/>
                <a:cs typeface="+mn-cs"/>
              </a:endParaRPr>
            </a:p>
          </p:txBody>
        </p:sp>
      </p:grpSp>
      <p:grpSp>
        <p:nvGrpSpPr>
          <p:cNvPr id="30726" name="组合 10"/>
          <p:cNvGrpSpPr/>
          <p:nvPr/>
        </p:nvGrpSpPr>
        <p:grpSpPr bwMode="auto">
          <a:xfrm>
            <a:off x="2144713" y="4605338"/>
            <a:ext cx="1971675" cy="719137"/>
            <a:chOff x="1688803" y="4770984"/>
            <a:chExt cx="1971485" cy="720000"/>
          </a:xfrm>
        </p:grpSpPr>
        <p:pic>
          <p:nvPicPr>
            <p:cNvPr id="30735" name="图片 29"/>
            <p:cNvPicPr>
              <a:picLocks noChangeAspect="1"/>
            </p:cNvPicPr>
            <p:nvPr/>
          </p:nvPicPr>
          <p:blipFill>
            <a:blip r:embed="rId3" cstate="print"/>
            <a:srcRect/>
            <a:stretch>
              <a:fillRect/>
            </a:stretch>
          </p:blipFill>
          <p:spPr bwMode="auto">
            <a:xfrm>
              <a:off x="1688803" y="4770984"/>
              <a:ext cx="720000" cy="720000"/>
            </a:xfrm>
            <a:prstGeom prst="rect">
              <a:avLst/>
            </a:prstGeom>
            <a:noFill/>
            <a:ln w="9525">
              <a:noFill/>
              <a:miter lim="800000"/>
              <a:headEnd/>
              <a:tailEnd/>
            </a:ln>
          </p:spPr>
        </p:pic>
        <p:sp>
          <p:nvSpPr>
            <p:cNvPr id="43" name="矩形 42"/>
            <p:cNvSpPr/>
            <p:nvPr/>
          </p:nvSpPr>
          <p:spPr>
            <a:xfrm>
              <a:off x="2542796" y="4915619"/>
              <a:ext cx="1117492" cy="368742"/>
            </a:xfrm>
            <a:prstGeom prst="rect">
              <a:avLst/>
            </a:prstGeom>
          </p:spPr>
          <p:txBody>
            <a:bodyPr wrap="none">
              <a:spAutoFit/>
            </a:bodyPr>
            <a:lstStyle/>
            <a:p>
              <a:pPr fontAlgn="auto">
                <a:spcBef>
                  <a:spcPts val="0"/>
                </a:spcBef>
                <a:spcAft>
                  <a:spcPts val="0"/>
                </a:spcAft>
                <a:defRPr/>
              </a:pPr>
              <a:r>
                <a:rPr lang="zh-CN" altLang="en-US" cap="all" spc="20" dirty="0">
                  <a:latin typeface="微软雅黑" panose="020B0503020204020204" pitchFamily="34" charset="-122"/>
                  <a:ea typeface="微软雅黑" panose="020B0503020204020204" pitchFamily="34" charset="-122"/>
                  <a:cs typeface="仿宋_GB2312"/>
                </a:rPr>
                <a:t>环境</a:t>
              </a:r>
              <a:r>
                <a:rPr lang="x-none" altLang="zh-CN" cap="all" spc="20" dirty="0">
                  <a:latin typeface="微软雅黑" panose="020B0503020204020204" pitchFamily="34" charset="-122"/>
                  <a:ea typeface="微软雅黑" panose="020B0503020204020204" pitchFamily="34" charset="-122"/>
                  <a:cs typeface="仿宋_GB2312"/>
                </a:rPr>
                <a:t>因素</a:t>
              </a:r>
              <a:endParaRPr lang="zh-CN" altLang="en-US" dirty="0">
                <a:latin typeface="微软雅黑" panose="020B0503020204020204" pitchFamily="34" charset="-122"/>
                <a:ea typeface="微软雅黑" panose="020B0503020204020204" pitchFamily="34" charset="-122"/>
                <a:cs typeface="+mn-cs"/>
              </a:endParaRPr>
            </a:p>
          </p:txBody>
        </p:sp>
      </p:grpSp>
      <p:grpSp>
        <p:nvGrpSpPr>
          <p:cNvPr id="30727" name="组合 11"/>
          <p:cNvGrpSpPr/>
          <p:nvPr/>
        </p:nvGrpSpPr>
        <p:grpSpPr bwMode="auto">
          <a:xfrm>
            <a:off x="2865438" y="5434013"/>
            <a:ext cx="1970087" cy="720725"/>
            <a:chOff x="1954271" y="5613730"/>
            <a:chExt cx="1971485" cy="720000"/>
          </a:xfrm>
        </p:grpSpPr>
        <p:pic>
          <p:nvPicPr>
            <p:cNvPr id="30733" name="图片 31"/>
            <p:cNvPicPr>
              <a:picLocks noChangeAspect="1"/>
            </p:cNvPicPr>
            <p:nvPr/>
          </p:nvPicPr>
          <p:blipFill>
            <a:blip r:embed="rId4" cstate="print"/>
            <a:srcRect/>
            <a:stretch>
              <a:fillRect/>
            </a:stretch>
          </p:blipFill>
          <p:spPr bwMode="auto">
            <a:xfrm>
              <a:off x="1954271" y="5613730"/>
              <a:ext cx="720000" cy="720000"/>
            </a:xfrm>
            <a:prstGeom prst="rect">
              <a:avLst/>
            </a:prstGeom>
            <a:noFill/>
            <a:ln w="9525">
              <a:noFill/>
              <a:miter lim="800000"/>
              <a:headEnd/>
              <a:tailEnd/>
            </a:ln>
          </p:spPr>
        </p:pic>
        <p:sp>
          <p:nvSpPr>
            <p:cNvPr id="48" name="矩形 47"/>
            <p:cNvSpPr/>
            <p:nvPr/>
          </p:nvSpPr>
          <p:spPr>
            <a:xfrm>
              <a:off x="2807363" y="5816726"/>
              <a:ext cx="1118393" cy="369515"/>
            </a:xfrm>
            <a:prstGeom prst="rect">
              <a:avLst/>
            </a:prstGeom>
          </p:spPr>
          <p:txBody>
            <a:bodyPr wrap="none">
              <a:spAutoFit/>
            </a:bodyPr>
            <a:lstStyle/>
            <a:p>
              <a:pPr fontAlgn="auto">
                <a:spcBef>
                  <a:spcPts val="0"/>
                </a:spcBef>
                <a:spcAft>
                  <a:spcPts val="0"/>
                </a:spcAft>
                <a:defRPr/>
              </a:pPr>
              <a:r>
                <a:rPr lang="zh-CN" altLang="en-US" cap="all" spc="20" dirty="0">
                  <a:latin typeface="微软雅黑" panose="020B0503020204020204" pitchFamily="34" charset="-122"/>
                  <a:ea typeface="微软雅黑" panose="020B0503020204020204" pitchFamily="34" charset="-122"/>
                  <a:cs typeface="仿宋_GB2312"/>
                </a:rPr>
                <a:t>管理</a:t>
              </a:r>
              <a:r>
                <a:rPr lang="x-none" altLang="zh-CN" cap="all" spc="20" dirty="0">
                  <a:latin typeface="微软雅黑" panose="020B0503020204020204" pitchFamily="34" charset="-122"/>
                  <a:ea typeface="微软雅黑" panose="020B0503020204020204" pitchFamily="34" charset="-122"/>
                  <a:cs typeface="仿宋_GB2312"/>
                </a:rPr>
                <a:t>因素</a:t>
              </a:r>
              <a:endParaRPr lang="zh-CN" altLang="en-US" dirty="0">
                <a:latin typeface="微软雅黑" panose="020B0503020204020204" pitchFamily="34" charset="-122"/>
                <a:ea typeface="微软雅黑" panose="020B0503020204020204" pitchFamily="34" charset="-122"/>
                <a:cs typeface="+mn-cs"/>
              </a:endParaRPr>
            </a:p>
          </p:txBody>
        </p:sp>
      </p:grpSp>
      <p:pic>
        <p:nvPicPr>
          <p:cNvPr id="30728" name="图片 12"/>
          <p:cNvPicPr>
            <a:picLocks noChangeAspect="1"/>
          </p:cNvPicPr>
          <p:nvPr/>
        </p:nvPicPr>
        <p:blipFill>
          <a:blip r:embed="rId5" cstate="print"/>
          <a:srcRect/>
          <a:stretch>
            <a:fillRect/>
          </a:stretch>
        </p:blipFill>
        <p:spPr bwMode="auto">
          <a:xfrm>
            <a:off x="9451975" y="836613"/>
            <a:ext cx="3346450" cy="3179762"/>
          </a:xfrm>
          <a:prstGeom prst="rect">
            <a:avLst/>
          </a:prstGeom>
          <a:noFill/>
          <a:ln w="9525">
            <a:noFill/>
            <a:miter lim="800000"/>
            <a:headEnd/>
            <a:tailEnd/>
          </a:ln>
        </p:spPr>
      </p:pic>
      <p:pic>
        <p:nvPicPr>
          <p:cNvPr id="30729" name="图片 6"/>
          <p:cNvPicPr>
            <a:picLocks noChangeAspect="1"/>
          </p:cNvPicPr>
          <p:nvPr/>
        </p:nvPicPr>
        <p:blipFill>
          <a:blip r:embed="rId6" cstate="print"/>
          <a:srcRect/>
          <a:stretch>
            <a:fillRect/>
          </a:stretch>
        </p:blipFill>
        <p:spPr bwMode="auto">
          <a:xfrm>
            <a:off x="5422900" y="3187700"/>
            <a:ext cx="5089525" cy="3484563"/>
          </a:xfrm>
          <a:prstGeom prst="rect">
            <a:avLst/>
          </a:prstGeom>
          <a:noFill/>
          <a:ln w="9525">
            <a:noFill/>
            <a:miter lim="800000"/>
            <a:headEnd/>
            <a:tailEnd/>
          </a:ln>
        </p:spPr>
      </p:pic>
      <p:sp>
        <p:nvSpPr>
          <p:cNvPr id="49" name="矩形 48"/>
          <p:cNvSpPr/>
          <p:nvPr/>
        </p:nvSpPr>
        <p:spPr>
          <a:xfrm>
            <a:off x="5211763" y="1273175"/>
            <a:ext cx="3900487" cy="1476375"/>
          </a:xfrm>
          <a:prstGeom prst="rect">
            <a:avLst/>
          </a:prstGeom>
        </p:spPr>
        <p:txBody>
          <a:bodyPr>
            <a:spAutoFit/>
          </a:bodyPr>
          <a:lstStyle/>
          <a:p>
            <a:pPr algn="just" fontAlgn="auto">
              <a:lnSpc>
                <a:spcPct val="150000"/>
              </a:lnSpc>
              <a:spcBef>
                <a:spcPts val="0"/>
              </a:spcBef>
              <a:spcAft>
                <a:spcPts val="0"/>
              </a:spcAft>
              <a:defRPr/>
            </a:pPr>
            <a:r>
              <a:rPr lang="x-none" altLang="zh-CN" sz="2400" cap="all" spc="20" dirty="0">
                <a:solidFill>
                  <a:srgbClr val="FF0000"/>
                </a:solidFill>
                <a:latin typeface="微软雅黑" panose="020B0503020204020204" pitchFamily="34" charset="-122"/>
                <a:ea typeface="微软雅黑" panose="020B0503020204020204" pitchFamily="34" charset="-122"/>
                <a:cs typeface="仿宋_GB2312"/>
              </a:rPr>
              <a:t>危害因素辨识</a:t>
            </a:r>
            <a:r>
              <a:rPr lang="zh-CN" altLang="en-US" cap="all" spc="20" dirty="0">
                <a:latin typeface="微软雅黑" panose="020B0503020204020204" pitchFamily="34" charset="-122"/>
                <a:ea typeface="微软雅黑" panose="020B0503020204020204" pitchFamily="34" charset="-122"/>
                <a:cs typeface="仿宋_GB2312"/>
              </a:rPr>
              <a:t>是指</a:t>
            </a:r>
            <a:r>
              <a:rPr lang="x-none" altLang="zh-CN" cap="all" spc="20" dirty="0">
                <a:latin typeface="微软雅黑" panose="020B0503020204020204" pitchFamily="34" charset="-122"/>
                <a:ea typeface="微软雅黑" panose="020B0503020204020204" pitchFamily="34" charset="-122"/>
                <a:cs typeface="仿宋_GB2312"/>
              </a:rPr>
              <a:t>识别组织整个范围内所有存在的危害因素并确定每个危害因素特性的过程。</a:t>
            </a:r>
            <a:endParaRPr lang="zh-CN" altLang="en-US" cap="all" spc="20" dirty="0">
              <a:latin typeface="微软雅黑" panose="020B0503020204020204" pitchFamily="34" charset="-122"/>
              <a:ea typeface="微软雅黑" panose="020B0503020204020204" pitchFamily="34" charset="-122"/>
              <a:cs typeface="仿宋_GB2312"/>
            </a:endParaRPr>
          </a:p>
        </p:txBody>
      </p:sp>
      <p:sp>
        <p:nvSpPr>
          <p:cNvPr id="26" name="文本框 15"/>
          <p:cNvSpPr txBox="1"/>
          <p:nvPr/>
        </p:nvSpPr>
        <p:spPr>
          <a:xfrm>
            <a:off x="5211763" y="314325"/>
            <a:ext cx="5089525" cy="706755"/>
          </a:xfrm>
          <a:prstGeom prst="rect">
            <a:avLst/>
          </a:prstGeom>
          <a:noFill/>
        </p:spPr>
        <p:txBody>
          <a:bodyPr>
            <a:spAutoFit/>
          </a:bodyPr>
          <a:lstStyle/>
          <a:p>
            <a:pPr fontAlgn="auto">
              <a:spcBef>
                <a:spcPts val="0"/>
              </a:spcBef>
              <a:spcAft>
                <a:spcPts val="0"/>
              </a:spcAft>
              <a:defRPr/>
            </a:pPr>
            <a:r>
              <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rPr>
              <a:t>3 </a:t>
            </a:r>
            <a:r>
              <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rPr>
              <a:t>危害因素辨识</a:t>
            </a:r>
            <a:endPar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9" name="六边形 358"/>
          <p:cNvSpPr/>
          <p:nvPr/>
        </p:nvSpPr>
        <p:spPr>
          <a:xfrm>
            <a:off x="958850" y="1851025"/>
            <a:ext cx="1000125" cy="860425"/>
          </a:xfrm>
          <a:prstGeom prst="hexagon">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4" name="文本框 363"/>
          <p:cNvSpPr txBox="1"/>
          <p:nvPr/>
        </p:nvSpPr>
        <p:spPr>
          <a:xfrm>
            <a:off x="2076450" y="1319213"/>
            <a:ext cx="4140200" cy="1892300"/>
          </a:xfrm>
          <a:prstGeom prst="rect">
            <a:avLst/>
          </a:prstGeom>
          <a:noFill/>
        </p:spPr>
        <p:txBody>
          <a:bodyPr>
            <a:spAutoFit/>
          </a:bodyPr>
          <a:lstStyle/>
          <a:p>
            <a:pPr fontAlgn="auto">
              <a:lnSpc>
                <a:spcPct val="150000"/>
              </a:lnSpc>
              <a:spcBef>
                <a:spcPts val="0"/>
              </a:spcBef>
              <a:spcAft>
                <a:spcPts val="0"/>
              </a:spcAft>
              <a:defRPr/>
            </a:pPr>
            <a:r>
              <a:rPr lang="zh-CN" altLang="en-US" sz="2400" b="1" cap="all" spc="20" dirty="0">
                <a:solidFill>
                  <a:srgbClr val="CAB9BF"/>
                </a:solidFill>
                <a:latin typeface="微软雅黑" panose="020B0503020204020204" pitchFamily="34" charset="-122"/>
                <a:ea typeface="微软雅黑" panose="020B0503020204020204" pitchFamily="34" charset="-122"/>
                <a:cs typeface="仿宋_GB2312"/>
              </a:rPr>
              <a:t>风险</a:t>
            </a:r>
            <a:r>
              <a:rPr lang="zh-CN" altLang="en-US" cap="all" spc="20" dirty="0">
                <a:latin typeface="微软雅黑" panose="020B0503020204020204" pitchFamily="34" charset="-122"/>
                <a:ea typeface="微软雅黑" panose="020B0503020204020204" pitchFamily="34" charset="-122"/>
                <a:cs typeface="仿宋_GB2312"/>
              </a:rPr>
              <a:t>，</a:t>
            </a:r>
            <a:r>
              <a:rPr lang="x-none" altLang="zh-CN" cap="all" spc="20" dirty="0">
                <a:latin typeface="微软雅黑" panose="020B0503020204020204" pitchFamily="34" charset="-122"/>
                <a:ea typeface="微软雅黑" panose="020B0503020204020204" pitchFamily="34" charset="-122"/>
                <a:cs typeface="仿宋_GB2312"/>
              </a:rPr>
              <a:t>是指生产安全事故发生的可能性,与随之引发的人身伤害和（或）健康损害和（或）财产损失的组合。 风险有两个主要特性，即可能性和严重性。</a:t>
            </a: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grpSp>
        <p:nvGrpSpPr>
          <p:cNvPr id="31747" name="组合 368"/>
          <p:cNvGrpSpPr/>
          <p:nvPr/>
        </p:nvGrpSpPr>
        <p:grpSpPr bwMode="auto">
          <a:xfrm>
            <a:off x="6403975" y="2016125"/>
            <a:ext cx="5291138" cy="4525963"/>
            <a:chOff x="6432323" y="1668448"/>
            <a:chExt cx="4954715" cy="4238625"/>
          </a:xfrm>
        </p:grpSpPr>
        <p:sp>
          <p:nvSpPr>
            <p:cNvPr id="31767" name="Freeform 53"/>
            <p:cNvSpPr/>
            <p:nvPr/>
          </p:nvSpPr>
          <p:spPr bwMode="auto">
            <a:xfrm>
              <a:off x="6930656" y="1668577"/>
              <a:ext cx="455559" cy="243708"/>
            </a:xfrm>
            <a:custGeom>
              <a:avLst/>
              <a:gdLst>
                <a:gd name="T0" fmla="*/ 2147483647 w 300"/>
                <a:gd name="T1" fmla="*/ 2147483647 h 161"/>
                <a:gd name="T2" fmla="*/ 0 w 300"/>
                <a:gd name="T3" fmla="*/ 2147483647 h 161"/>
                <a:gd name="T4" fmla="*/ 2147483647 w 300"/>
                <a:gd name="T5" fmla="*/ 2147483647 h 161"/>
                <a:gd name="T6" fmla="*/ 0 60000 65536"/>
                <a:gd name="T7" fmla="*/ 0 60000 65536"/>
                <a:gd name="T8" fmla="*/ 0 60000 65536"/>
                <a:gd name="T9" fmla="*/ 0 w 300"/>
                <a:gd name="T10" fmla="*/ 0 h 161"/>
                <a:gd name="T11" fmla="*/ 300 w 300"/>
                <a:gd name="T12" fmla="*/ 161 h 161"/>
              </a:gdLst>
              <a:ahLst/>
              <a:cxnLst>
                <a:cxn ang="T6">
                  <a:pos x="T0" y="T1"/>
                </a:cxn>
                <a:cxn ang="T7">
                  <a:pos x="T2" y="T3"/>
                </a:cxn>
                <a:cxn ang="T8">
                  <a:pos x="T4" y="T5"/>
                </a:cxn>
              </a:cxnLst>
              <a:rect l="T9" t="T10" r="T11" b="T12"/>
              <a:pathLst>
                <a:path w="300" h="161">
                  <a:moveTo>
                    <a:pt x="300" y="10"/>
                  </a:moveTo>
                  <a:cubicBezTo>
                    <a:pt x="183" y="26"/>
                    <a:pt x="80" y="69"/>
                    <a:pt x="0" y="161"/>
                  </a:cubicBezTo>
                  <a:cubicBezTo>
                    <a:pt x="6" y="95"/>
                    <a:pt x="197" y="0"/>
                    <a:pt x="300" y="10"/>
                  </a:cubicBezTo>
                  <a:close/>
                </a:path>
              </a:pathLst>
            </a:custGeom>
            <a:solidFill>
              <a:srgbClr val="FFFFFF"/>
            </a:solidFill>
            <a:ln w="9525">
              <a:noFill/>
              <a:miter lim="800000"/>
            </a:ln>
          </p:spPr>
          <p:txBody>
            <a:bodyPr/>
            <a:lstStyle/>
            <a:p>
              <a:endParaRPr lang="zh-CN" altLang="en-US">
                <a:latin typeface="等线"/>
              </a:endParaRPr>
            </a:p>
          </p:txBody>
        </p:sp>
        <p:sp>
          <p:nvSpPr>
            <p:cNvPr id="31768" name="Freeform 116"/>
            <p:cNvSpPr>
              <a:spLocks noEditPoints="1"/>
            </p:cNvSpPr>
            <p:nvPr/>
          </p:nvSpPr>
          <p:spPr bwMode="auto">
            <a:xfrm>
              <a:off x="6432323" y="1668448"/>
              <a:ext cx="4140199" cy="4238625"/>
            </a:xfrm>
            <a:custGeom>
              <a:avLst/>
              <a:gdLst>
                <a:gd name="T0" fmla="*/ 0 w 2692"/>
                <a:gd name="T1" fmla="*/ 2147483647 h 2762"/>
                <a:gd name="T2" fmla="*/ 2147483647 w 2692"/>
                <a:gd name="T3" fmla="*/ 2147483647 h 2762"/>
                <a:gd name="T4" fmla="*/ 2147483647 w 2692"/>
                <a:gd name="T5" fmla="*/ 2147483647 h 2762"/>
                <a:gd name="T6" fmla="*/ 2147483647 w 2692"/>
                <a:gd name="T7" fmla="*/ 2147483647 h 2762"/>
                <a:gd name="T8" fmla="*/ 2147483647 w 2692"/>
                <a:gd name="T9" fmla="*/ 2147483647 h 2762"/>
                <a:gd name="T10" fmla="*/ 2147483647 w 2692"/>
                <a:gd name="T11" fmla="*/ 2147483647 h 2762"/>
                <a:gd name="T12" fmla="*/ 2147483647 w 2692"/>
                <a:gd name="T13" fmla="*/ 2147483647 h 2762"/>
                <a:gd name="T14" fmla="*/ 2147483647 w 2692"/>
                <a:gd name="T15" fmla="*/ 2147483647 h 2762"/>
                <a:gd name="T16" fmla="*/ 2147483647 w 2692"/>
                <a:gd name="T17" fmla="*/ 2147483647 h 2762"/>
                <a:gd name="T18" fmla="*/ 2147483647 w 2692"/>
                <a:gd name="T19" fmla="*/ 2147483647 h 2762"/>
                <a:gd name="T20" fmla="*/ 2147483647 w 2692"/>
                <a:gd name="T21" fmla="*/ 2147483647 h 2762"/>
                <a:gd name="T22" fmla="*/ 2147483647 w 2692"/>
                <a:gd name="T23" fmla="*/ 2147483647 h 2762"/>
                <a:gd name="T24" fmla="*/ 2147483647 w 2692"/>
                <a:gd name="T25" fmla="*/ 2147483647 h 2762"/>
                <a:gd name="T26" fmla="*/ 2147483647 w 2692"/>
                <a:gd name="T27" fmla="*/ 2147483647 h 2762"/>
                <a:gd name="T28" fmla="*/ 2147483647 w 2692"/>
                <a:gd name="T29" fmla="*/ 2147483647 h 2762"/>
                <a:gd name="T30" fmla="*/ 2147483647 w 2692"/>
                <a:gd name="T31" fmla="*/ 2147483647 h 2762"/>
                <a:gd name="T32" fmla="*/ 2147483647 w 2692"/>
                <a:gd name="T33" fmla="*/ 2147483647 h 2762"/>
                <a:gd name="T34" fmla="*/ 2147483647 w 2692"/>
                <a:gd name="T35" fmla="*/ 2147483647 h 2762"/>
                <a:gd name="T36" fmla="*/ 2147483647 w 2692"/>
                <a:gd name="T37" fmla="*/ 2147483647 h 2762"/>
                <a:gd name="T38" fmla="*/ 2147483647 w 2692"/>
                <a:gd name="T39" fmla="*/ 2147483647 h 2762"/>
                <a:gd name="T40" fmla="*/ 2147483647 w 2692"/>
                <a:gd name="T41" fmla="*/ 2147483647 h 2762"/>
                <a:gd name="T42" fmla="*/ 2147483647 w 2692"/>
                <a:gd name="T43" fmla="*/ 2147483647 h 2762"/>
                <a:gd name="T44" fmla="*/ 2147483647 w 2692"/>
                <a:gd name="T45" fmla="*/ 2147483647 h 2762"/>
                <a:gd name="T46" fmla="*/ 2147483647 w 2692"/>
                <a:gd name="T47" fmla="*/ 2147483647 h 2762"/>
                <a:gd name="T48" fmla="*/ 2147483647 w 2692"/>
                <a:gd name="T49" fmla="*/ 2147483647 h 2762"/>
                <a:gd name="T50" fmla="*/ 2147483647 w 2692"/>
                <a:gd name="T51" fmla="*/ 2147483647 h 2762"/>
                <a:gd name="T52" fmla="*/ 2147483647 w 2692"/>
                <a:gd name="T53" fmla="*/ 2147483647 h 2762"/>
                <a:gd name="T54" fmla="*/ 2147483647 w 2692"/>
                <a:gd name="T55" fmla="*/ 2147483647 h 2762"/>
                <a:gd name="T56" fmla="*/ 2147483647 w 2692"/>
                <a:gd name="T57" fmla="*/ 2147483647 h 2762"/>
                <a:gd name="T58" fmla="*/ 2147483647 w 2692"/>
                <a:gd name="T59" fmla="*/ 2147483647 h 2762"/>
                <a:gd name="T60" fmla="*/ 2147483647 w 2692"/>
                <a:gd name="T61" fmla="*/ 2147483647 h 2762"/>
                <a:gd name="T62" fmla="*/ 2147483647 w 2692"/>
                <a:gd name="T63" fmla="*/ 2147483647 h 2762"/>
                <a:gd name="T64" fmla="*/ 2147483647 w 2692"/>
                <a:gd name="T65" fmla="*/ 2147483647 h 2762"/>
                <a:gd name="T66" fmla="*/ 2147483647 w 2692"/>
                <a:gd name="T67" fmla="*/ 2147483647 h 2762"/>
                <a:gd name="T68" fmla="*/ 2147483647 w 2692"/>
                <a:gd name="T69" fmla="*/ 2147483647 h 2762"/>
                <a:gd name="T70" fmla="*/ 2147483647 w 2692"/>
                <a:gd name="T71" fmla="*/ 2147483647 h 2762"/>
                <a:gd name="T72" fmla="*/ 2147483647 w 2692"/>
                <a:gd name="T73" fmla="*/ 2147483647 h 2762"/>
                <a:gd name="T74" fmla="*/ 2147483647 w 2692"/>
                <a:gd name="T75" fmla="*/ 2147483647 h 2762"/>
                <a:gd name="T76" fmla="*/ 2147483647 w 2692"/>
                <a:gd name="T77" fmla="*/ 2147483647 h 2762"/>
                <a:gd name="T78" fmla="*/ 2147483647 w 2692"/>
                <a:gd name="T79" fmla="*/ 2147483647 h 2762"/>
                <a:gd name="T80" fmla="*/ 2147483647 w 2692"/>
                <a:gd name="T81" fmla="*/ 2147483647 h 2762"/>
                <a:gd name="T82" fmla="*/ 2147483647 w 2692"/>
                <a:gd name="T83" fmla="*/ 2147483647 h 2762"/>
                <a:gd name="T84" fmla="*/ 2147483647 w 2692"/>
                <a:gd name="T85" fmla="*/ 2147483647 h 2762"/>
                <a:gd name="T86" fmla="*/ 2147483647 w 2692"/>
                <a:gd name="T87" fmla="*/ 2147483647 h 2762"/>
                <a:gd name="T88" fmla="*/ 2147483647 w 2692"/>
                <a:gd name="T89" fmla="*/ 2147483647 h 2762"/>
                <a:gd name="T90" fmla="*/ 2147483647 w 2692"/>
                <a:gd name="T91" fmla="*/ 2147483647 h 2762"/>
                <a:gd name="T92" fmla="*/ 2147483647 w 2692"/>
                <a:gd name="T93" fmla="*/ 2147483647 h 2762"/>
                <a:gd name="T94" fmla="*/ 2147483647 w 2692"/>
                <a:gd name="T95" fmla="*/ 2147483647 h 2762"/>
                <a:gd name="T96" fmla="*/ 2147483647 w 2692"/>
                <a:gd name="T97" fmla="*/ 2147483647 h 2762"/>
                <a:gd name="T98" fmla="*/ 2147483647 w 2692"/>
                <a:gd name="T99" fmla="*/ 2147483647 h 2762"/>
                <a:gd name="T100" fmla="*/ 2147483647 w 2692"/>
                <a:gd name="T101" fmla="*/ 2147483647 h 2762"/>
                <a:gd name="T102" fmla="*/ 2147483647 w 2692"/>
                <a:gd name="T103" fmla="*/ 2147483647 h 2762"/>
                <a:gd name="T104" fmla="*/ 2147483647 w 2692"/>
                <a:gd name="T105" fmla="*/ 2147483647 h 2762"/>
                <a:gd name="T106" fmla="*/ 2147483647 w 2692"/>
                <a:gd name="T107" fmla="*/ 2147483647 h 2762"/>
                <a:gd name="T108" fmla="*/ 2147483647 w 2692"/>
                <a:gd name="T109" fmla="*/ 2147483647 h 2762"/>
                <a:gd name="T110" fmla="*/ 2147483647 w 2692"/>
                <a:gd name="T111" fmla="*/ 2147483647 h 2762"/>
                <a:gd name="T112" fmla="*/ 2147483647 w 2692"/>
                <a:gd name="T113" fmla="*/ 2147483647 h 2762"/>
                <a:gd name="T114" fmla="*/ 2147483647 w 2692"/>
                <a:gd name="T115" fmla="*/ 2147483647 h 2762"/>
                <a:gd name="T116" fmla="*/ 2147483647 w 2692"/>
                <a:gd name="T117" fmla="*/ 2147483647 h 2762"/>
                <a:gd name="T118" fmla="*/ 2147483647 w 2692"/>
                <a:gd name="T119" fmla="*/ 2147483647 h 2762"/>
                <a:gd name="T120" fmla="*/ 2147483647 w 2692"/>
                <a:gd name="T121" fmla="*/ 2147483647 h 2762"/>
                <a:gd name="T122" fmla="*/ 2147483647 w 2692"/>
                <a:gd name="T123" fmla="*/ 2147483647 h 2762"/>
                <a:gd name="T124" fmla="*/ 2147483647 w 2692"/>
                <a:gd name="T125" fmla="*/ 2147483647 h 2762"/>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692"/>
                <a:gd name="T190" fmla="*/ 0 h 2762"/>
                <a:gd name="T191" fmla="*/ 2692 w 2692"/>
                <a:gd name="T192" fmla="*/ 2762 h 2762"/>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692" h="2762">
                  <a:moveTo>
                    <a:pt x="0" y="2728"/>
                  </a:moveTo>
                  <a:cubicBezTo>
                    <a:pt x="0" y="2665"/>
                    <a:pt x="0" y="2603"/>
                    <a:pt x="0" y="2540"/>
                  </a:cubicBezTo>
                  <a:cubicBezTo>
                    <a:pt x="9" y="2540"/>
                    <a:pt x="17" y="2540"/>
                    <a:pt x="26" y="2540"/>
                  </a:cubicBezTo>
                  <a:cubicBezTo>
                    <a:pt x="25" y="2538"/>
                    <a:pt x="24" y="2536"/>
                    <a:pt x="23" y="2535"/>
                  </a:cubicBezTo>
                  <a:cubicBezTo>
                    <a:pt x="34" y="2526"/>
                    <a:pt x="51" y="2519"/>
                    <a:pt x="57" y="2508"/>
                  </a:cubicBezTo>
                  <a:cubicBezTo>
                    <a:pt x="67" y="2488"/>
                    <a:pt x="84" y="2480"/>
                    <a:pt x="100" y="2471"/>
                  </a:cubicBezTo>
                  <a:cubicBezTo>
                    <a:pt x="110" y="2465"/>
                    <a:pt x="116" y="2459"/>
                    <a:pt x="110" y="2451"/>
                  </a:cubicBezTo>
                  <a:cubicBezTo>
                    <a:pt x="107" y="2447"/>
                    <a:pt x="94" y="2446"/>
                    <a:pt x="87" y="2449"/>
                  </a:cubicBezTo>
                  <a:cubicBezTo>
                    <a:pt x="57" y="2463"/>
                    <a:pt x="35" y="2486"/>
                    <a:pt x="26" y="2522"/>
                  </a:cubicBezTo>
                  <a:cubicBezTo>
                    <a:pt x="16" y="2519"/>
                    <a:pt x="8" y="2515"/>
                    <a:pt x="0" y="2512"/>
                  </a:cubicBezTo>
                  <a:cubicBezTo>
                    <a:pt x="0" y="1675"/>
                    <a:pt x="0" y="838"/>
                    <a:pt x="0" y="0"/>
                  </a:cubicBezTo>
                  <a:cubicBezTo>
                    <a:pt x="897" y="0"/>
                    <a:pt x="1794" y="0"/>
                    <a:pt x="2692" y="0"/>
                  </a:cubicBezTo>
                  <a:cubicBezTo>
                    <a:pt x="2692" y="711"/>
                    <a:pt x="2692" y="1421"/>
                    <a:pt x="2692" y="2132"/>
                  </a:cubicBezTo>
                  <a:cubicBezTo>
                    <a:pt x="2689" y="2123"/>
                    <a:pt x="2687" y="2114"/>
                    <a:pt x="2682" y="2105"/>
                  </a:cubicBezTo>
                  <a:cubicBezTo>
                    <a:pt x="2679" y="2099"/>
                    <a:pt x="2674" y="2094"/>
                    <a:pt x="2670" y="2088"/>
                  </a:cubicBezTo>
                  <a:cubicBezTo>
                    <a:pt x="2665" y="2093"/>
                    <a:pt x="2658" y="2097"/>
                    <a:pt x="2655" y="2103"/>
                  </a:cubicBezTo>
                  <a:cubicBezTo>
                    <a:pt x="2646" y="2121"/>
                    <a:pt x="2638" y="2139"/>
                    <a:pt x="2630" y="2156"/>
                  </a:cubicBezTo>
                  <a:cubicBezTo>
                    <a:pt x="2617" y="2184"/>
                    <a:pt x="2599" y="2211"/>
                    <a:pt x="2593" y="2241"/>
                  </a:cubicBezTo>
                  <a:cubicBezTo>
                    <a:pt x="2583" y="2296"/>
                    <a:pt x="2581" y="2353"/>
                    <a:pt x="2576" y="2409"/>
                  </a:cubicBezTo>
                  <a:cubicBezTo>
                    <a:pt x="2573" y="2446"/>
                    <a:pt x="2570" y="2482"/>
                    <a:pt x="2568" y="2519"/>
                  </a:cubicBezTo>
                  <a:cubicBezTo>
                    <a:pt x="2537" y="2519"/>
                    <a:pt x="2509" y="2519"/>
                    <a:pt x="2482" y="2519"/>
                  </a:cubicBezTo>
                  <a:cubicBezTo>
                    <a:pt x="2480" y="2489"/>
                    <a:pt x="2477" y="2460"/>
                    <a:pt x="2476" y="2432"/>
                  </a:cubicBezTo>
                  <a:cubicBezTo>
                    <a:pt x="2474" y="2376"/>
                    <a:pt x="2473" y="2319"/>
                    <a:pt x="2472" y="2263"/>
                  </a:cubicBezTo>
                  <a:cubicBezTo>
                    <a:pt x="2472" y="2250"/>
                    <a:pt x="2473" y="2238"/>
                    <a:pt x="2472" y="2225"/>
                  </a:cubicBezTo>
                  <a:cubicBezTo>
                    <a:pt x="2471" y="2205"/>
                    <a:pt x="2459" y="2195"/>
                    <a:pt x="2440" y="2196"/>
                  </a:cubicBezTo>
                  <a:cubicBezTo>
                    <a:pt x="2420" y="2197"/>
                    <a:pt x="2400" y="2199"/>
                    <a:pt x="2379" y="2200"/>
                  </a:cubicBezTo>
                  <a:cubicBezTo>
                    <a:pt x="2365" y="2201"/>
                    <a:pt x="2353" y="2206"/>
                    <a:pt x="2351" y="2222"/>
                  </a:cubicBezTo>
                  <a:cubicBezTo>
                    <a:pt x="2349" y="2242"/>
                    <a:pt x="2345" y="2263"/>
                    <a:pt x="2345" y="2283"/>
                  </a:cubicBezTo>
                  <a:cubicBezTo>
                    <a:pt x="2345" y="2301"/>
                    <a:pt x="2340" y="2309"/>
                    <a:pt x="2320" y="2313"/>
                  </a:cubicBezTo>
                  <a:cubicBezTo>
                    <a:pt x="2286" y="2319"/>
                    <a:pt x="2280" y="2329"/>
                    <a:pt x="2280" y="2364"/>
                  </a:cubicBezTo>
                  <a:cubicBezTo>
                    <a:pt x="2280" y="2400"/>
                    <a:pt x="2280" y="2436"/>
                    <a:pt x="2280" y="2472"/>
                  </a:cubicBezTo>
                  <a:cubicBezTo>
                    <a:pt x="2280" y="2488"/>
                    <a:pt x="2280" y="2503"/>
                    <a:pt x="2280" y="2519"/>
                  </a:cubicBezTo>
                  <a:cubicBezTo>
                    <a:pt x="2249" y="2519"/>
                    <a:pt x="2221" y="2519"/>
                    <a:pt x="2193" y="2519"/>
                  </a:cubicBezTo>
                  <a:cubicBezTo>
                    <a:pt x="2186" y="2477"/>
                    <a:pt x="2179" y="2436"/>
                    <a:pt x="2172" y="2395"/>
                  </a:cubicBezTo>
                  <a:cubicBezTo>
                    <a:pt x="2165" y="2349"/>
                    <a:pt x="2158" y="2303"/>
                    <a:pt x="2152" y="2257"/>
                  </a:cubicBezTo>
                  <a:cubicBezTo>
                    <a:pt x="2149" y="2234"/>
                    <a:pt x="2146" y="2230"/>
                    <a:pt x="2121" y="2232"/>
                  </a:cubicBezTo>
                  <a:cubicBezTo>
                    <a:pt x="2111" y="2232"/>
                    <a:pt x="2101" y="2232"/>
                    <a:pt x="2091" y="2232"/>
                  </a:cubicBezTo>
                  <a:cubicBezTo>
                    <a:pt x="2063" y="2232"/>
                    <a:pt x="2039" y="2238"/>
                    <a:pt x="2021" y="2261"/>
                  </a:cubicBezTo>
                  <a:cubicBezTo>
                    <a:pt x="2010" y="2274"/>
                    <a:pt x="1997" y="2285"/>
                    <a:pt x="1985" y="2297"/>
                  </a:cubicBezTo>
                  <a:cubicBezTo>
                    <a:pt x="1963" y="2318"/>
                    <a:pt x="1953" y="2341"/>
                    <a:pt x="1963" y="2371"/>
                  </a:cubicBezTo>
                  <a:cubicBezTo>
                    <a:pt x="1967" y="2381"/>
                    <a:pt x="1967" y="2393"/>
                    <a:pt x="1968" y="2404"/>
                  </a:cubicBezTo>
                  <a:cubicBezTo>
                    <a:pt x="1972" y="2442"/>
                    <a:pt x="1977" y="2480"/>
                    <a:pt x="1979" y="2517"/>
                  </a:cubicBezTo>
                  <a:cubicBezTo>
                    <a:pt x="1980" y="2525"/>
                    <a:pt x="1975" y="2537"/>
                    <a:pt x="1970" y="2539"/>
                  </a:cubicBezTo>
                  <a:cubicBezTo>
                    <a:pt x="1959" y="2543"/>
                    <a:pt x="1947" y="2543"/>
                    <a:pt x="1935" y="2544"/>
                  </a:cubicBezTo>
                  <a:cubicBezTo>
                    <a:pt x="1904" y="2547"/>
                    <a:pt x="1872" y="2548"/>
                    <a:pt x="1841" y="2553"/>
                  </a:cubicBezTo>
                  <a:cubicBezTo>
                    <a:pt x="1790" y="2560"/>
                    <a:pt x="1739" y="2569"/>
                    <a:pt x="1689" y="2577"/>
                  </a:cubicBezTo>
                  <a:cubicBezTo>
                    <a:pt x="1686" y="2529"/>
                    <a:pt x="1684" y="2481"/>
                    <a:pt x="1680" y="2433"/>
                  </a:cubicBezTo>
                  <a:cubicBezTo>
                    <a:pt x="1677" y="2399"/>
                    <a:pt x="1671" y="2365"/>
                    <a:pt x="1665" y="2332"/>
                  </a:cubicBezTo>
                  <a:cubicBezTo>
                    <a:pt x="1664" y="2324"/>
                    <a:pt x="1657" y="2318"/>
                    <a:pt x="1652" y="2311"/>
                  </a:cubicBezTo>
                  <a:cubicBezTo>
                    <a:pt x="1651" y="2312"/>
                    <a:pt x="1649" y="2312"/>
                    <a:pt x="1647" y="2313"/>
                  </a:cubicBezTo>
                  <a:cubicBezTo>
                    <a:pt x="1649" y="2307"/>
                    <a:pt x="1651" y="2302"/>
                    <a:pt x="1653" y="2297"/>
                  </a:cubicBezTo>
                  <a:cubicBezTo>
                    <a:pt x="1656" y="2288"/>
                    <a:pt x="1660" y="2278"/>
                    <a:pt x="1659" y="2269"/>
                  </a:cubicBezTo>
                  <a:cubicBezTo>
                    <a:pt x="1656" y="2244"/>
                    <a:pt x="1651" y="2219"/>
                    <a:pt x="1644" y="2194"/>
                  </a:cubicBezTo>
                  <a:cubicBezTo>
                    <a:pt x="1637" y="2174"/>
                    <a:pt x="1640" y="2162"/>
                    <a:pt x="1662" y="2154"/>
                  </a:cubicBezTo>
                  <a:cubicBezTo>
                    <a:pt x="1680" y="2149"/>
                    <a:pt x="1690" y="2136"/>
                    <a:pt x="1689" y="2114"/>
                  </a:cubicBezTo>
                  <a:cubicBezTo>
                    <a:pt x="1688" y="2096"/>
                    <a:pt x="1695" y="2076"/>
                    <a:pt x="1700" y="2057"/>
                  </a:cubicBezTo>
                  <a:cubicBezTo>
                    <a:pt x="1703" y="2048"/>
                    <a:pt x="1710" y="2040"/>
                    <a:pt x="1715" y="2032"/>
                  </a:cubicBezTo>
                  <a:cubicBezTo>
                    <a:pt x="1717" y="2033"/>
                    <a:pt x="1719" y="2034"/>
                    <a:pt x="1721" y="2035"/>
                  </a:cubicBezTo>
                  <a:cubicBezTo>
                    <a:pt x="1713" y="2065"/>
                    <a:pt x="1704" y="2095"/>
                    <a:pt x="1693" y="2131"/>
                  </a:cubicBezTo>
                  <a:cubicBezTo>
                    <a:pt x="1706" y="2127"/>
                    <a:pt x="1713" y="2126"/>
                    <a:pt x="1720" y="2122"/>
                  </a:cubicBezTo>
                  <a:cubicBezTo>
                    <a:pt x="1742" y="2108"/>
                    <a:pt x="1766" y="2094"/>
                    <a:pt x="1787" y="2078"/>
                  </a:cubicBezTo>
                  <a:cubicBezTo>
                    <a:pt x="1811" y="2060"/>
                    <a:pt x="1833" y="2038"/>
                    <a:pt x="1857" y="2018"/>
                  </a:cubicBezTo>
                  <a:cubicBezTo>
                    <a:pt x="1882" y="1997"/>
                    <a:pt x="1908" y="1978"/>
                    <a:pt x="1933" y="1957"/>
                  </a:cubicBezTo>
                  <a:cubicBezTo>
                    <a:pt x="1946" y="1946"/>
                    <a:pt x="1958" y="1934"/>
                    <a:pt x="1972" y="1924"/>
                  </a:cubicBezTo>
                  <a:cubicBezTo>
                    <a:pt x="2003" y="1902"/>
                    <a:pt x="2004" y="1897"/>
                    <a:pt x="1985" y="1866"/>
                  </a:cubicBezTo>
                  <a:cubicBezTo>
                    <a:pt x="1984" y="1864"/>
                    <a:pt x="1983" y="1862"/>
                    <a:pt x="1982" y="1860"/>
                  </a:cubicBezTo>
                  <a:cubicBezTo>
                    <a:pt x="1973" y="1844"/>
                    <a:pt x="1968" y="1844"/>
                    <a:pt x="1954" y="1856"/>
                  </a:cubicBezTo>
                  <a:cubicBezTo>
                    <a:pt x="1935" y="1872"/>
                    <a:pt x="1918" y="1889"/>
                    <a:pt x="1898" y="1903"/>
                  </a:cubicBezTo>
                  <a:cubicBezTo>
                    <a:pt x="1824" y="1955"/>
                    <a:pt x="1751" y="2007"/>
                    <a:pt x="1666" y="2040"/>
                  </a:cubicBezTo>
                  <a:cubicBezTo>
                    <a:pt x="1648" y="2048"/>
                    <a:pt x="1631" y="2056"/>
                    <a:pt x="1613" y="2064"/>
                  </a:cubicBezTo>
                  <a:cubicBezTo>
                    <a:pt x="1605" y="2048"/>
                    <a:pt x="1599" y="2033"/>
                    <a:pt x="1592" y="2018"/>
                  </a:cubicBezTo>
                  <a:cubicBezTo>
                    <a:pt x="1590" y="2012"/>
                    <a:pt x="1585" y="2007"/>
                    <a:pt x="1584" y="2001"/>
                  </a:cubicBezTo>
                  <a:cubicBezTo>
                    <a:pt x="1579" y="1987"/>
                    <a:pt x="1578" y="1972"/>
                    <a:pt x="1572" y="1958"/>
                  </a:cubicBezTo>
                  <a:cubicBezTo>
                    <a:pt x="1534" y="1864"/>
                    <a:pt x="1499" y="1769"/>
                    <a:pt x="1474" y="1670"/>
                  </a:cubicBezTo>
                  <a:cubicBezTo>
                    <a:pt x="1470" y="1651"/>
                    <a:pt x="1475" y="1643"/>
                    <a:pt x="1490" y="1635"/>
                  </a:cubicBezTo>
                  <a:cubicBezTo>
                    <a:pt x="1509" y="1624"/>
                    <a:pt x="1527" y="1612"/>
                    <a:pt x="1545" y="1601"/>
                  </a:cubicBezTo>
                  <a:cubicBezTo>
                    <a:pt x="1554" y="1596"/>
                    <a:pt x="1564" y="1593"/>
                    <a:pt x="1576" y="1589"/>
                  </a:cubicBezTo>
                  <a:cubicBezTo>
                    <a:pt x="1572" y="1613"/>
                    <a:pt x="1565" y="1632"/>
                    <a:pt x="1565" y="1652"/>
                  </a:cubicBezTo>
                  <a:cubicBezTo>
                    <a:pt x="1565" y="1692"/>
                    <a:pt x="1616" y="1751"/>
                    <a:pt x="1656" y="1760"/>
                  </a:cubicBezTo>
                  <a:cubicBezTo>
                    <a:pt x="1691" y="1767"/>
                    <a:pt x="1727" y="1774"/>
                    <a:pt x="1763" y="1781"/>
                  </a:cubicBezTo>
                  <a:cubicBezTo>
                    <a:pt x="1777" y="1784"/>
                    <a:pt x="1787" y="1777"/>
                    <a:pt x="1785" y="1764"/>
                  </a:cubicBezTo>
                  <a:cubicBezTo>
                    <a:pt x="1780" y="1732"/>
                    <a:pt x="1775" y="1700"/>
                    <a:pt x="1764" y="1671"/>
                  </a:cubicBezTo>
                  <a:cubicBezTo>
                    <a:pt x="1752" y="1639"/>
                    <a:pt x="1729" y="1613"/>
                    <a:pt x="1700" y="1594"/>
                  </a:cubicBezTo>
                  <a:cubicBezTo>
                    <a:pt x="1684" y="1584"/>
                    <a:pt x="1669" y="1573"/>
                    <a:pt x="1648" y="1580"/>
                  </a:cubicBezTo>
                  <a:cubicBezTo>
                    <a:pt x="1644" y="1581"/>
                    <a:pt x="1638" y="1578"/>
                    <a:pt x="1633" y="1576"/>
                  </a:cubicBezTo>
                  <a:cubicBezTo>
                    <a:pt x="1634" y="1574"/>
                    <a:pt x="1634" y="1571"/>
                    <a:pt x="1634" y="1568"/>
                  </a:cubicBezTo>
                  <a:cubicBezTo>
                    <a:pt x="1681" y="1568"/>
                    <a:pt x="1727" y="1568"/>
                    <a:pt x="1773" y="1568"/>
                  </a:cubicBezTo>
                  <a:cubicBezTo>
                    <a:pt x="1783" y="1568"/>
                    <a:pt x="1793" y="1566"/>
                    <a:pt x="1802" y="1562"/>
                  </a:cubicBezTo>
                  <a:cubicBezTo>
                    <a:pt x="1808" y="1560"/>
                    <a:pt x="1815" y="1552"/>
                    <a:pt x="1815" y="1547"/>
                  </a:cubicBezTo>
                  <a:cubicBezTo>
                    <a:pt x="1815" y="1541"/>
                    <a:pt x="1808" y="1531"/>
                    <a:pt x="1803" y="1530"/>
                  </a:cubicBezTo>
                  <a:cubicBezTo>
                    <a:pt x="1775" y="1525"/>
                    <a:pt x="1747" y="1520"/>
                    <a:pt x="1719" y="1519"/>
                  </a:cubicBezTo>
                  <a:cubicBezTo>
                    <a:pt x="1695" y="1518"/>
                    <a:pt x="1671" y="1522"/>
                    <a:pt x="1646" y="1524"/>
                  </a:cubicBezTo>
                  <a:cubicBezTo>
                    <a:pt x="1676" y="1495"/>
                    <a:pt x="1705" y="1468"/>
                    <a:pt x="1734" y="1440"/>
                  </a:cubicBezTo>
                  <a:cubicBezTo>
                    <a:pt x="1753" y="1422"/>
                    <a:pt x="1752" y="1422"/>
                    <a:pt x="1732" y="1406"/>
                  </a:cubicBezTo>
                  <a:cubicBezTo>
                    <a:pt x="1725" y="1400"/>
                    <a:pt x="1720" y="1392"/>
                    <a:pt x="1714" y="1385"/>
                  </a:cubicBezTo>
                  <a:cubicBezTo>
                    <a:pt x="1707" y="1376"/>
                    <a:pt x="1701" y="1373"/>
                    <a:pt x="1692" y="1382"/>
                  </a:cubicBezTo>
                  <a:cubicBezTo>
                    <a:pt x="1666" y="1406"/>
                    <a:pt x="1640" y="1430"/>
                    <a:pt x="1613" y="1452"/>
                  </a:cubicBezTo>
                  <a:cubicBezTo>
                    <a:pt x="1565" y="1492"/>
                    <a:pt x="1513" y="1527"/>
                    <a:pt x="1450" y="1554"/>
                  </a:cubicBezTo>
                  <a:cubicBezTo>
                    <a:pt x="1440" y="1471"/>
                    <a:pt x="1424" y="1391"/>
                    <a:pt x="1420" y="1309"/>
                  </a:cubicBezTo>
                  <a:cubicBezTo>
                    <a:pt x="1416" y="1225"/>
                    <a:pt x="1410" y="1141"/>
                    <a:pt x="1424" y="1062"/>
                  </a:cubicBezTo>
                  <a:cubicBezTo>
                    <a:pt x="1440" y="1058"/>
                    <a:pt x="1454" y="1057"/>
                    <a:pt x="1465" y="1051"/>
                  </a:cubicBezTo>
                  <a:cubicBezTo>
                    <a:pt x="1496" y="1035"/>
                    <a:pt x="1527" y="1019"/>
                    <a:pt x="1554" y="998"/>
                  </a:cubicBezTo>
                  <a:cubicBezTo>
                    <a:pt x="1611" y="955"/>
                    <a:pt x="1678" y="927"/>
                    <a:pt x="1725" y="869"/>
                  </a:cubicBezTo>
                  <a:cubicBezTo>
                    <a:pt x="1741" y="850"/>
                    <a:pt x="1768" y="839"/>
                    <a:pt x="1789" y="823"/>
                  </a:cubicBezTo>
                  <a:cubicBezTo>
                    <a:pt x="1826" y="795"/>
                    <a:pt x="1863" y="766"/>
                    <a:pt x="1898" y="736"/>
                  </a:cubicBezTo>
                  <a:cubicBezTo>
                    <a:pt x="1959" y="685"/>
                    <a:pt x="1991" y="618"/>
                    <a:pt x="2012" y="543"/>
                  </a:cubicBezTo>
                  <a:cubicBezTo>
                    <a:pt x="2030" y="475"/>
                    <a:pt x="2028" y="408"/>
                    <a:pt x="2008" y="341"/>
                  </a:cubicBezTo>
                  <a:cubicBezTo>
                    <a:pt x="1973" y="222"/>
                    <a:pt x="1899" y="135"/>
                    <a:pt x="1788" y="82"/>
                  </a:cubicBezTo>
                  <a:cubicBezTo>
                    <a:pt x="1722" y="52"/>
                    <a:pt x="1653" y="39"/>
                    <a:pt x="1579" y="47"/>
                  </a:cubicBezTo>
                  <a:cubicBezTo>
                    <a:pt x="1515" y="54"/>
                    <a:pt x="1456" y="75"/>
                    <a:pt x="1402" y="109"/>
                  </a:cubicBezTo>
                  <a:cubicBezTo>
                    <a:pt x="1329" y="155"/>
                    <a:pt x="1278" y="221"/>
                    <a:pt x="1246" y="301"/>
                  </a:cubicBezTo>
                  <a:cubicBezTo>
                    <a:pt x="1227" y="349"/>
                    <a:pt x="1212" y="399"/>
                    <a:pt x="1217" y="452"/>
                  </a:cubicBezTo>
                  <a:cubicBezTo>
                    <a:pt x="1222" y="516"/>
                    <a:pt x="1232" y="580"/>
                    <a:pt x="1241" y="645"/>
                  </a:cubicBezTo>
                  <a:cubicBezTo>
                    <a:pt x="1243" y="661"/>
                    <a:pt x="1260" y="667"/>
                    <a:pt x="1287" y="664"/>
                  </a:cubicBezTo>
                  <a:cubicBezTo>
                    <a:pt x="1304" y="662"/>
                    <a:pt x="1305" y="651"/>
                    <a:pt x="1304" y="638"/>
                  </a:cubicBezTo>
                  <a:cubicBezTo>
                    <a:pt x="1299" y="591"/>
                    <a:pt x="1292" y="545"/>
                    <a:pt x="1288" y="497"/>
                  </a:cubicBezTo>
                  <a:cubicBezTo>
                    <a:pt x="1283" y="408"/>
                    <a:pt x="1295" y="324"/>
                    <a:pt x="1351" y="250"/>
                  </a:cubicBezTo>
                  <a:cubicBezTo>
                    <a:pt x="1418" y="162"/>
                    <a:pt x="1507" y="118"/>
                    <a:pt x="1614" y="113"/>
                  </a:cubicBezTo>
                  <a:cubicBezTo>
                    <a:pt x="1665" y="111"/>
                    <a:pt x="1715" y="121"/>
                    <a:pt x="1763" y="143"/>
                  </a:cubicBezTo>
                  <a:cubicBezTo>
                    <a:pt x="1846" y="180"/>
                    <a:pt x="1903" y="240"/>
                    <a:pt x="1936" y="324"/>
                  </a:cubicBezTo>
                  <a:cubicBezTo>
                    <a:pt x="1958" y="379"/>
                    <a:pt x="1965" y="437"/>
                    <a:pt x="1956" y="496"/>
                  </a:cubicBezTo>
                  <a:cubicBezTo>
                    <a:pt x="1952" y="519"/>
                    <a:pt x="1947" y="542"/>
                    <a:pt x="1940" y="564"/>
                  </a:cubicBezTo>
                  <a:cubicBezTo>
                    <a:pt x="1919" y="622"/>
                    <a:pt x="1886" y="673"/>
                    <a:pt x="1836" y="710"/>
                  </a:cubicBezTo>
                  <a:cubicBezTo>
                    <a:pt x="1820" y="722"/>
                    <a:pt x="1802" y="733"/>
                    <a:pt x="1786" y="744"/>
                  </a:cubicBezTo>
                  <a:cubicBezTo>
                    <a:pt x="1755" y="765"/>
                    <a:pt x="1724" y="786"/>
                    <a:pt x="1692" y="806"/>
                  </a:cubicBezTo>
                  <a:cubicBezTo>
                    <a:pt x="1672" y="818"/>
                    <a:pt x="1670" y="821"/>
                    <a:pt x="1686" y="840"/>
                  </a:cubicBezTo>
                  <a:cubicBezTo>
                    <a:pt x="1706" y="864"/>
                    <a:pt x="1706" y="865"/>
                    <a:pt x="1681" y="881"/>
                  </a:cubicBezTo>
                  <a:cubicBezTo>
                    <a:pt x="1608" y="928"/>
                    <a:pt x="1535" y="976"/>
                    <a:pt x="1463" y="1023"/>
                  </a:cubicBezTo>
                  <a:cubicBezTo>
                    <a:pt x="1439" y="1038"/>
                    <a:pt x="1415" y="1049"/>
                    <a:pt x="1387" y="1044"/>
                  </a:cubicBezTo>
                  <a:cubicBezTo>
                    <a:pt x="1381" y="1043"/>
                    <a:pt x="1375" y="1045"/>
                    <a:pt x="1369" y="1044"/>
                  </a:cubicBezTo>
                  <a:cubicBezTo>
                    <a:pt x="1356" y="1042"/>
                    <a:pt x="1350" y="1051"/>
                    <a:pt x="1349" y="1061"/>
                  </a:cubicBezTo>
                  <a:cubicBezTo>
                    <a:pt x="1342" y="1103"/>
                    <a:pt x="1335" y="1145"/>
                    <a:pt x="1333" y="1187"/>
                  </a:cubicBezTo>
                  <a:cubicBezTo>
                    <a:pt x="1329" y="1243"/>
                    <a:pt x="1329" y="1299"/>
                    <a:pt x="1328" y="1355"/>
                  </a:cubicBezTo>
                  <a:cubicBezTo>
                    <a:pt x="1328" y="1361"/>
                    <a:pt x="1328" y="1367"/>
                    <a:pt x="1328" y="1376"/>
                  </a:cubicBezTo>
                  <a:cubicBezTo>
                    <a:pt x="1264" y="1333"/>
                    <a:pt x="1196" y="1302"/>
                    <a:pt x="1143" y="1249"/>
                  </a:cubicBezTo>
                  <a:cubicBezTo>
                    <a:pt x="1158" y="1232"/>
                    <a:pt x="1163" y="1216"/>
                    <a:pt x="1157" y="1196"/>
                  </a:cubicBezTo>
                  <a:cubicBezTo>
                    <a:pt x="1149" y="1174"/>
                    <a:pt x="1144" y="1150"/>
                    <a:pt x="1136" y="1127"/>
                  </a:cubicBezTo>
                  <a:cubicBezTo>
                    <a:pt x="1119" y="1076"/>
                    <a:pt x="1102" y="1025"/>
                    <a:pt x="1085" y="974"/>
                  </a:cubicBezTo>
                  <a:cubicBezTo>
                    <a:pt x="1081" y="963"/>
                    <a:pt x="1074" y="957"/>
                    <a:pt x="1059" y="963"/>
                  </a:cubicBezTo>
                  <a:cubicBezTo>
                    <a:pt x="1062" y="976"/>
                    <a:pt x="1065" y="990"/>
                    <a:pt x="1069" y="1003"/>
                  </a:cubicBezTo>
                  <a:cubicBezTo>
                    <a:pt x="1088" y="1061"/>
                    <a:pt x="1109" y="1119"/>
                    <a:pt x="1126" y="1177"/>
                  </a:cubicBezTo>
                  <a:cubicBezTo>
                    <a:pt x="1132" y="1199"/>
                    <a:pt x="1132" y="1222"/>
                    <a:pt x="1135" y="1243"/>
                  </a:cubicBezTo>
                  <a:cubicBezTo>
                    <a:pt x="1131" y="1249"/>
                    <a:pt x="1126" y="1254"/>
                    <a:pt x="1123" y="1259"/>
                  </a:cubicBezTo>
                  <a:cubicBezTo>
                    <a:pt x="1103" y="1288"/>
                    <a:pt x="1075" y="1296"/>
                    <a:pt x="1042" y="1292"/>
                  </a:cubicBezTo>
                  <a:cubicBezTo>
                    <a:pt x="986" y="1285"/>
                    <a:pt x="930" y="1279"/>
                    <a:pt x="874" y="1272"/>
                  </a:cubicBezTo>
                  <a:cubicBezTo>
                    <a:pt x="850" y="1269"/>
                    <a:pt x="827" y="1265"/>
                    <a:pt x="800" y="1261"/>
                  </a:cubicBezTo>
                  <a:cubicBezTo>
                    <a:pt x="806" y="1254"/>
                    <a:pt x="809" y="1248"/>
                    <a:pt x="814" y="1244"/>
                  </a:cubicBezTo>
                  <a:cubicBezTo>
                    <a:pt x="820" y="1239"/>
                    <a:pt x="828" y="1237"/>
                    <a:pt x="833" y="1232"/>
                  </a:cubicBezTo>
                  <a:cubicBezTo>
                    <a:pt x="847" y="1217"/>
                    <a:pt x="860" y="1201"/>
                    <a:pt x="873" y="1185"/>
                  </a:cubicBezTo>
                  <a:cubicBezTo>
                    <a:pt x="923" y="1124"/>
                    <a:pt x="974" y="1063"/>
                    <a:pt x="1024" y="1001"/>
                  </a:cubicBezTo>
                  <a:cubicBezTo>
                    <a:pt x="1028" y="996"/>
                    <a:pt x="1027" y="986"/>
                    <a:pt x="1028" y="979"/>
                  </a:cubicBezTo>
                  <a:cubicBezTo>
                    <a:pt x="1022" y="981"/>
                    <a:pt x="1013" y="981"/>
                    <a:pt x="1009" y="986"/>
                  </a:cubicBezTo>
                  <a:cubicBezTo>
                    <a:pt x="981" y="1017"/>
                    <a:pt x="954" y="1049"/>
                    <a:pt x="928" y="1082"/>
                  </a:cubicBezTo>
                  <a:cubicBezTo>
                    <a:pt x="891" y="1128"/>
                    <a:pt x="856" y="1175"/>
                    <a:pt x="820" y="1221"/>
                  </a:cubicBezTo>
                  <a:cubicBezTo>
                    <a:pt x="817" y="1224"/>
                    <a:pt x="810" y="1227"/>
                    <a:pt x="805" y="1226"/>
                  </a:cubicBezTo>
                  <a:cubicBezTo>
                    <a:pt x="777" y="1221"/>
                    <a:pt x="748" y="1214"/>
                    <a:pt x="720" y="1208"/>
                  </a:cubicBezTo>
                  <a:cubicBezTo>
                    <a:pt x="686" y="1201"/>
                    <a:pt x="651" y="1199"/>
                    <a:pt x="619" y="1188"/>
                  </a:cubicBezTo>
                  <a:cubicBezTo>
                    <a:pt x="516" y="1155"/>
                    <a:pt x="447" y="1069"/>
                    <a:pt x="437" y="959"/>
                  </a:cubicBezTo>
                  <a:cubicBezTo>
                    <a:pt x="430" y="880"/>
                    <a:pt x="447" y="807"/>
                    <a:pt x="503" y="746"/>
                  </a:cubicBezTo>
                  <a:cubicBezTo>
                    <a:pt x="574" y="670"/>
                    <a:pt x="661" y="643"/>
                    <a:pt x="761" y="660"/>
                  </a:cubicBezTo>
                  <a:cubicBezTo>
                    <a:pt x="851" y="676"/>
                    <a:pt x="917" y="729"/>
                    <a:pt x="956" y="810"/>
                  </a:cubicBezTo>
                  <a:cubicBezTo>
                    <a:pt x="976" y="854"/>
                    <a:pt x="989" y="902"/>
                    <a:pt x="1003" y="949"/>
                  </a:cubicBezTo>
                  <a:cubicBezTo>
                    <a:pt x="1007" y="962"/>
                    <a:pt x="1011" y="970"/>
                    <a:pt x="1025" y="967"/>
                  </a:cubicBezTo>
                  <a:cubicBezTo>
                    <a:pt x="1046" y="962"/>
                    <a:pt x="1064" y="944"/>
                    <a:pt x="1059" y="931"/>
                  </a:cubicBezTo>
                  <a:cubicBezTo>
                    <a:pt x="1045" y="892"/>
                    <a:pt x="1032" y="853"/>
                    <a:pt x="1016" y="814"/>
                  </a:cubicBezTo>
                  <a:cubicBezTo>
                    <a:pt x="993" y="757"/>
                    <a:pt x="959" y="708"/>
                    <a:pt x="909" y="671"/>
                  </a:cubicBezTo>
                  <a:cubicBezTo>
                    <a:pt x="818" y="603"/>
                    <a:pt x="720" y="581"/>
                    <a:pt x="611" y="616"/>
                  </a:cubicBezTo>
                  <a:cubicBezTo>
                    <a:pt x="520" y="645"/>
                    <a:pt x="451" y="701"/>
                    <a:pt x="411" y="788"/>
                  </a:cubicBezTo>
                  <a:cubicBezTo>
                    <a:pt x="394" y="823"/>
                    <a:pt x="385" y="861"/>
                    <a:pt x="372" y="898"/>
                  </a:cubicBezTo>
                  <a:cubicBezTo>
                    <a:pt x="367" y="889"/>
                    <a:pt x="363" y="878"/>
                    <a:pt x="365" y="869"/>
                  </a:cubicBezTo>
                  <a:cubicBezTo>
                    <a:pt x="371" y="834"/>
                    <a:pt x="364" y="804"/>
                    <a:pt x="342" y="775"/>
                  </a:cubicBezTo>
                  <a:cubicBezTo>
                    <a:pt x="302" y="724"/>
                    <a:pt x="251" y="696"/>
                    <a:pt x="185" y="696"/>
                  </a:cubicBezTo>
                  <a:cubicBezTo>
                    <a:pt x="180" y="696"/>
                    <a:pt x="174" y="695"/>
                    <a:pt x="169" y="695"/>
                  </a:cubicBezTo>
                  <a:cubicBezTo>
                    <a:pt x="147" y="694"/>
                    <a:pt x="124" y="694"/>
                    <a:pt x="101" y="693"/>
                  </a:cubicBezTo>
                  <a:cubicBezTo>
                    <a:pt x="94" y="693"/>
                    <a:pt x="86" y="693"/>
                    <a:pt x="80" y="697"/>
                  </a:cubicBezTo>
                  <a:cubicBezTo>
                    <a:pt x="74" y="700"/>
                    <a:pt x="64" y="709"/>
                    <a:pt x="65" y="713"/>
                  </a:cubicBezTo>
                  <a:cubicBezTo>
                    <a:pt x="71" y="735"/>
                    <a:pt x="79" y="756"/>
                    <a:pt x="89" y="777"/>
                  </a:cubicBezTo>
                  <a:cubicBezTo>
                    <a:pt x="101" y="803"/>
                    <a:pt x="118" y="827"/>
                    <a:pt x="130" y="853"/>
                  </a:cubicBezTo>
                  <a:cubicBezTo>
                    <a:pt x="153" y="901"/>
                    <a:pt x="193" y="925"/>
                    <a:pt x="244" y="936"/>
                  </a:cubicBezTo>
                  <a:cubicBezTo>
                    <a:pt x="276" y="943"/>
                    <a:pt x="305" y="937"/>
                    <a:pt x="332" y="922"/>
                  </a:cubicBezTo>
                  <a:cubicBezTo>
                    <a:pt x="341" y="917"/>
                    <a:pt x="349" y="913"/>
                    <a:pt x="357" y="909"/>
                  </a:cubicBezTo>
                  <a:cubicBezTo>
                    <a:pt x="374" y="918"/>
                    <a:pt x="378" y="932"/>
                    <a:pt x="376" y="949"/>
                  </a:cubicBezTo>
                  <a:cubicBezTo>
                    <a:pt x="375" y="957"/>
                    <a:pt x="376" y="964"/>
                    <a:pt x="376" y="971"/>
                  </a:cubicBezTo>
                  <a:cubicBezTo>
                    <a:pt x="376" y="978"/>
                    <a:pt x="375" y="984"/>
                    <a:pt x="375" y="991"/>
                  </a:cubicBezTo>
                  <a:cubicBezTo>
                    <a:pt x="368" y="989"/>
                    <a:pt x="359" y="990"/>
                    <a:pt x="353" y="987"/>
                  </a:cubicBezTo>
                  <a:cubicBezTo>
                    <a:pt x="329" y="976"/>
                    <a:pt x="306" y="958"/>
                    <a:pt x="281" y="953"/>
                  </a:cubicBezTo>
                  <a:cubicBezTo>
                    <a:pt x="230" y="944"/>
                    <a:pt x="185" y="964"/>
                    <a:pt x="145" y="996"/>
                  </a:cubicBezTo>
                  <a:cubicBezTo>
                    <a:pt x="128" y="1010"/>
                    <a:pt x="111" y="1021"/>
                    <a:pt x="106" y="1043"/>
                  </a:cubicBezTo>
                  <a:cubicBezTo>
                    <a:pt x="106" y="1046"/>
                    <a:pt x="101" y="1049"/>
                    <a:pt x="98" y="1052"/>
                  </a:cubicBezTo>
                  <a:cubicBezTo>
                    <a:pt x="82" y="1076"/>
                    <a:pt x="64" y="1100"/>
                    <a:pt x="50" y="1126"/>
                  </a:cubicBezTo>
                  <a:cubicBezTo>
                    <a:pt x="43" y="1137"/>
                    <a:pt x="48" y="1149"/>
                    <a:pt x="64" y="1152"/>
                  </a:cubicBezTo>
                  <a:cubicBezTo>
                    <a:pt x="74" y="1153"/>
                    <a:pt x="84" y="1154"/>
                    <a:pt x="93" y="1157"/>
                  </a:cubicBezTo>
                  <a:cubicBezTo>
                    <a:pt x="148" y="1171"/>
                    <a:pt x="203" y="1177"/>
                    <a:pt x="259" y="1168"/>
                  </a:cubicBezTo>
                  <a:cubicBezTo>
                    <a:pt x="314" y="1159"/>
                    <a:pt x="362" y="1110"/>
                    <a:pt x="372" y="1054"/>
                  </a:cubicBezTo>
                  <a:cubicBezTo>
                    <a:pt x="375" y="1039"/>
                    <a:pt x="377" y="1024"/>
                    <a:pt x="379" y="1010"/>
                  </a:cubicBezTo>
                  <a:cubicBezTo>
                    <a:pt x="386" y="1017"/>
                    <a:pt x="389" y="1024"/>
                    <a:pt x="392" y="1031"/>
                  </a:cubicBezTo>
                  <a:cubicBezTo>
                    <a:pt x="426" y="1134"/>
                    <a:pt x="495" y="1204"/>
                    <a:pt x="596" y="1241"/>
                  </a:cubicBezTo>
                  <a:cubicBezTo>
                    <a:pt x="614" y="1248"/>
                    <a:pt x="633" y="1252"/>
                    <a:pt x="652" y="1256"/>
                  </a:cubicBezTo>
                  <a:cubicBezTo>
                    <a:pt x="675" y="1262"/>
                    <a:pt x="698" y="1272"/>
                    <a:pt x="721" y="1271"/>
                  </a:cubicBezTo>
                  <a:cubicBezTo>
                    <a:pt x="750" y="1270"/>
                    <a:pt x="775" y="1281"/>
                    <a:pt x="803" y="1285"/>
                  </a:cubicBezTo>
                  <a:cubicBezTo>
                    <a:pt x="844" y="1292"/>
                    <a:pt x="884" y="1301"/>
                    <a:pt x="925" y="1308"/>
                  </a:cubicBezTo>
                  <a:cubicBezTo>
                    <a:pt x="955" y="1313"/>
                    <a:pt x="985" y="1318"/>
                    <a:pt x="1015" y="1319"/>
                  </a:cubicBezTo>
                  <a:cubicBezTo>
                    <a:pt x="1043" y="1319"/>
                    <a:pt x="1075" y="1331"/>
                    <a:pt x="1099" y="1304"/>
                  </a:cubicBezTo>
                  <a:cubicBezTo>
                    <a:pt x="1102" y="1301"/>
                    <a:pt x="1114" y="1302"/>
                    <a:pt x="1118" y="1305"/>
                  </a:cubicBezTo>
                  <a:cubicBezTo>
                    <a:pt x="1137" y="1319"/>
                    <a:pt x="1153" y="1335"/>
                    <a:pt x="1171" y="1349"/>
                  </a:cubicBezTo>
                  <a:cubicBezTo>
                    <a:pt x="1214" y="1381"/>
                    <a:pt x="1256" y="1413"/>
                    <a:pt x="1299" y="1443"/>
                  </a:cubicBezTo>
                  <a:cubicBezTo>
                    <a:pt x="1310" y="1451"/>
                    <a:pt x="1325" y="1455"/>
                    <a:pt x="1337" y="1460"/>
                  </a:cubicBezTo>
                  <a:cubicBezTo>
                    <a:pt x="1322" y="1445"/>
                    <a:pt x="1329" y="1435"/>
                    <a:pt x="1342" y="1424"/>
                  </a:cubicBezTo>
                  <a:cubicBezTo>
                    <a:pt x="1349" y="1417"/>
                    <a:pt x="1355" y="1408"/>
                    <a:pt x="1362" y="1400"/>
                  </a:cubicBezTo>
                  <a:cubicBezTo>
                    <a:pt x="1375" y="1386"/>
                    <a:pt x="1388" y="1371"/>
                    <a:pt x="1399" y="1359"/>
                  </a:cubicBezTo>
                  <a:cubicBezTo>
                    <a:pt x="1402" y="1381"/>
                    <a:pt x="1405" y="1402"/>
                    <a:pt x="1408" y="1423"/>
                  </a:cubicBezTo>
                  <a:cubicBezTo>
                    <a:pt x="1408" y="1426"/>
                    <a:pt x="1407" y="1431"/>
                    <a:pt x="1405" y="1432"/>
                  </a:cubicBezTo>
                  <a:cubicBezTo>
                    <a:pt x="1388" y="1446"/>
                    <a:pt x="1373" y="1462"/>
                    <a:pt x="1354" y="1471"/>
                  </a:cubicBezTo>
                  <a:cubicBezTo>
                    <a:pt x="1339" y="1478"/>
                    <a:pt x="1331" y="1485"/>
                    <a:pt x="1332" y="1501"/>
                  </a:cubicBezTo>
                  <a:cubicBezTo>
                    <a:pt x="1335" y="1550"/>
                    <a:pt x="1337" y="1600"/>
                    <a:pt x="1341" y="1649"/>
                  </a:cubicBezTo>
                  <a:cubicBezTo>
                    <a:pt x="1342" y="1671"/>
                    <a:pt x="1343" y="1697"/>
                    <a:pt x="1354" y="1714"/>
                  </a:cubicBezTo>
                  <a:cubicBezTo>
                    <a:pt x="1377" y="1746"/>
                    <a:pt x="1405" y="1775"/>
                    <a:pt x="1433" y="1804"/>
                  </a:cubicBezTo>
                  <a:cubicBezTo>
                    <a:pt x="1455" y="1827"/>
                    <a:pt x="1480" y="1846"/>
                    <a:pt x="1502" y="1869"/>
                  </a:cubicBezTo>
                  <a:cubicBezTo>
                    <a:pt x="1509" y="1876"/>
                    <a:pt x="1510" y="1890"/>
                    <a:pt x="1514" y="1900"/>
                  </a:cubicBezTo>
                  <a:cubicBezTo>
                    <a:pt x="1512" y="1901"/>
                    <a:pt x="1510" y="1902"/>
                    <a:pt x="1508" y="1902"/>
                  </a:cubicBezTo>
                  <a:cubicBezTo>
                    <a:pt x="1450" y="1854"/>
                    <a:pt x="1394" y="1804"/>
                    <a:pt x="1355" y="1738"/>
                  </a:cubicBezTo>
                  <a:cubicBezTo>
                    <a:pt x="1350" y="1729"/>
                    <a:pt x="1338" y="1723"/>
                    <a:pt x="1328" y="1721"/>
                  </a:cubicBezTo>
                  <a:cubicBezTo>
                    <a:pt x="1289" y="1711"/>
                    <a:pt x="1249" y="1703"/>
                    <a:pt x="1210" y="1696"/>
                  </a:cubicBezTo>
                  <a:cubicBezTo>
                    <a:pt x="1202" y="1694"/>
                    <a:pt x="1193" y="1697"/>
                    <a:pt x="1181" y="1698"/>
                  </a:cubicBezTo>
                  <a:cubicBezTo>
                    <a:pt x="1172" y="1687"/>
                    <a:pt x="1171" y="1645"/>
                    <a:pt x="1186" y="1633"/>
                  </a:cubicBezTo>
                  <a:cubicBezTo>
                    <a:pt x="1230" y="1598"/>
                    <a:pt x="1231" y="1553"/>
                    <a:pt x="1218" y="1504"/>
                  </a:cubicBezTo>
                  <a:cubicBezTo>
                    <a:pt x="1203" y="1453"/>
                    <a:pt x="1162" y="1423"/>
                    <a:pt x="1128" y="1389"/>
                  </a:cubicBezTo>
                  <a:cubicBezTo>
                    <a:pt x="1113" y="1374"/>
                    <a:pt x="1107" y="1377"/>
                    <a:pt x="1099" y="1398"/>
                  </a:cubicBezTo>
                  <a:cubicBezTo>
                    <a:pt x="1096" y="1406"/>
                    <a:pt x="1091" y="1414"/>
                    <a:pt x="1088" y="1423"/>
                  </a:cubicBezTo>
                  <a:cubicBezTo>
                    <a:pt x="1077" y="1455"/>
                    <a:pt x="1064" y="1486"/>
                    <a:pt x="1057" y="1519"/>
                  </a:cubicBezTo>
                  <a:cubicBezTo>
                    <a:pt x="1047" y="1564"/>
                    <a:pt x="1083" y="1637"/>
                    <a:pt x="1133" y="1644"/>
                  </a:cubicBezTo>
                  <a:cubicBezTo>
                    <a:pt x="1138" y="1645"/>
                    <a:pt x="1143" y="1648"/>
                    <a:pt x="1147" y="1652"/>
                  </a:cubicBezTo>
                  <a:cubicBezTo>
                    <a:pt x="1151" y="1657"/>
                    <a:pt x="1154" y="1663"/>
                    <a:pt x="1157" y="1669"/>
                  </a:cubicBezTo>
                  <a:cubicBezTo>
                    <a:pt x="1149" y="1671"/>
                    <a:pt x="1146" y="1671"/>
                    <a:pt x="1143" y="1669"/>
                  </a:cubicBezTo>
                  <a:cubicBezTo>
                    <a:pt x="1052" y="1627"/>
                    <a:pt x="969" y="1572"/>
                    <a:pt x="892" y="1506"/>
                  </a:cubicBezTo>
                  <a:cubicBezTo>
                    <a:pt x="881" y="1497"/>
                    <a:pt x="867" y="1489"/>
                    <a:pt x="856" y="1500"/>
                  </a:cubicBezTo>
                  <a:cubicBezTo>
                    <a:pt x="846" y="1510"/>
                    <a:pt x="851" y="1526"/>
                    <a:pt x="862" y="1536"/>
                  </a:cubicBezTo>
                  <a:cubicBezTo>
                    <a:pt x="884" y="1557"/>
                    <a:pt x="904" y="1580"/>
                    <a:pt x="929" y="1598"/>
                  </a:cubicBezTo>
                  <a:cubicBezTo>
                    <a:pt x="980" y="1635"/>
                    <a:pt x="1032" y="1672"/>
                    <a:pt x="1085" y="1706"/>
                  </a:cubicBezTo>
                  <a:cubicBezTo>
                    <a:pt x="1167" y="1760"/>
                    <a:pt x="1256" y="1801"/>
                    <a:pt x="1348" y="1823"/>
                  </a:cubicBezTo>
                  <a:cubicBezTo>
                    <a:pt x="1356" y="1819"/>
                    <a:pt x="1365" y="1813"/>
                    <a:pt x="1366" y="1814"/>
                  </a:cubicBezTo>
                  <a:cubicBezTo>
                    <a:pt x="1374" y="1822"/>
                    <a:pt x="1381" y="1831"/>
                    <a:pt x="1388" y="1841"/>
                  </a:cubicBezTo>
                  <a:cubicBezTo>
                    <a:pt x="1388" y="1842"/>
                    <a:pt x="1381" y="1848"/>
                    <a:pt x="1379" y="1852"/>
                  </a:cubicBezTo>
                  <a:cubicBezTo>
                    <a:pt x="1378" y="1854"/>
                    <a:pt x="1379" y="1857"/>
                    <a:pt x="1380" y="1859"/>
                  </a:cubicBezTo>
                  <a:cubicBezTo>
                    <a:pt x="1386" y="1901"/>
                    <a:pt x="1392" y="1942"/>
                    <a:pt x="1398" y="1983"/>
                  </a:cubicBezTo>
                  <a:cubicBezTo>
                    <a:pt x="1404" y="2022"/>
                    <a:pt x="1410" y="2060"/>
                    <a:pt x="1416" y="2100"/>
                  </a:cubicBezTo>
                  <a:cubicBezTo>
                    <a:pt x="1384" y="2095"/>
                    <a:pt x="1354" y="2091"/>
                    <a:pt x="1325" y="2087"/>
                  </a:cubicBezTo>
                  <a:cubicBezTo>
                    <a:pt x="1302" y="2084"/>
                    <a:pt x="1278" y="2083"/>
                    <a:pt x="1256" y="2077"/>
                  </a:cubicBezTo>
                  <a:cubicBezTo>
                    <a:pt x="1218" y="2066"/>
                    <a:pt x="1180" y="2054"/>
                    <a:pt x="1143" y="2039"/>
                  </a:cubicBezTo>
                  <a:cubicBezTo>
                    <a:pt x="1092" y="2019"/>
                    <a:pt x="1043" y="1996"/>
                    <a:pt x="993" y="1975"/>
                  </a:cubicBezTo>
                  <a:cubicBezTo>
                    <a:pt x="979" y="1969"/>
                    <a:pt x="965" y="1963"/>
                    <a:pt x="954" y="1958"/>
                  </a:cubicBezTo>
                  <a:cubicBezTo>
                    <a:pt x="946" y="1978"/>
                    <a:pt x="940" y="1993"/>
                    <a:pt x="934" y="2008"/>
                  </a:cubicBezTo>
                  <a:cubicBezTo>
                    <a:pt x="931" y="2017"/>
                    <a:pt x="931" y="2023"/>
                    <a:pt x="942" y="2028"/>
                  </a:cubicBezTo>
                  <a:cubicBezTo>
                    <a:pt x="964" y="2039"/>
                    <a:pt x="986" y="2052"/>
                    <a:pt x="1008" y="2065"/>
                  </a:cubicBezTo>
                  <a:cubicBezTo>
                    <a:pt x="989" y="2087"/>
                    <a:pt x="969" y="2096"/>
                    <a:pt x="940" y="2086"/>
                  </a:cubicBezTo>
                  <a:cubicBezTo>
                    <a:pt x="922" y="2079"/>
                    <a:pt x="897" y="2078"/>
                    <a:pt x="879" y="2085"/>
                  </a:cubicBezTo>
                  <a:cubicBezTo>
                    <a:pt x="814" y="2113"/>
                    <a:pt x="769" y="2160"/>
                    <a:pt x="756" y="2232"/>
                  </a:cubicBezTo>
                  <a:cubicBezTo>
                    <a:pt x="755" y="2237"/>
                    <a:pt x="753" y="2242"/>
                    <a:pt x="752" y="2247"/>
                  </a:cubicBezTo>
                  <a:cubicBezTo>
                    <a:pt x="745" y="2277"/>
                    <a:pt x="738" y="2306"/>
                    <a:pt x="733" y="2337"/>
                  </a:cubicBezTo>
                  <a:cubicBezTo>
                    <a:pt x="731" y="2347"/>
                    <a:pt x="738" y="2359"/>
                    <a:pt x="753" y="2357"/>
                  </a:cubicBezTo>
                  <a:cubicBezTo>
                    <a:pt x="766" y="2356"/>
                    <a:pt x="780" y="2353"/>
                    <a:pt x="793" y="2349"/>
                  </a:cubicBezTo>
                  <a:cubicBezTo>
                    <a:pt x="830" y="2339"/>
                    <a:pt x="866" y="2328"/>
                    <a:pt x="903" y="2316"/>
                  </a:cubicBezTo>
                  <a:cubicBezTo>
                    <a:pt x="940" y="2304"/>
                    <a:pt x="967" y="2280"/>
                    <a:pt x="987" y="2244"/>
                  </a:cubicBezTo>
                  <a:cubicBezTo>
                    <a:pt x="1009" y="2207"/>
                    <a:pt x="1019" y="2171"/>
                    <a:pt x="1001" y="2130"/>
                  </a:cubicBezTo>
                  <a:cubicBezTo>
                    <a:pt x="997" y="2122"/>
                    <a:pt x="996" y="2113"/>
                    <a:pt x="994" y="2105"/>
                  </a:cubicBezTo>
                  <a:cubicBezTo>
                    <a:pt x="1018" y="2080"/>
                    <a:pt x="1030" y="2076"/>
                    <a:pt x="1047" y="2085"/>
                  </a:cubicBezTo>
                  <a:cubicBezTo>
                    <a:pt x="1072" y="2099"/>
                    <a:pt x="1097" y="2115"/>
                    <a:pt x="1124" y="2128"/>
                  </a:cubicBezTo>
                  <a:cubicBezTo>
                    <a:pt x="1220" y="2176"/>
                    <a:pt x="1322" y="2205"/>
                    <a:pt x="1428" y="2227"/>
                  </a:cubicBezTo>
                  <a:cubicBezTo>
                    <a:pt x="1440" y="2359"/>
                    <a:pt x="1440" y="2491"/>
                    <a:pt x="1420" y="2621"/>
                  </a:cubicBezTo>
                  <a:cubicBezTo>
                    <a:pt x="1272" y="2652"/>
                    <a:pt x="1127" y="2683"/>
                    <a:pt x="985" y="2713"/>
                  </a:cubicBezTo>
                  <a:cubicBezTo>
                    <a:pt x="987" y="2697"/>
                    <a:pt x="994" y="2683"/>
                    <a:pt x="991" y="2670"/>
                  </a:cubicBezTo>
                  <a:cubicBezTo>
                    <a:pt x="984" y="2634"/>
                    <a:pt x="967" y="2603"/>
                    <a:pt x="933" y="2584"/>
                  </a:cubicBezTo>
                  <a:cubicBezTo>
                    <a:pt x="905" y="2569"/>
                    <a:pt x="876" y="2558"/>
                    <a:pt x="843" y="2568"/>
                  </a:cubicBezTo>
                  <a:cubicBezTo>
                    <a:pt x="831" y="2572"/>
                    <a:pt x="815" y="2574"/>
                    <a:pt x="822" y="2596"/>
                  </a:cubicBezTo>
                  <a:cubicBezTo>
                    <a:pt x="833" y="2596"/>
                    <a:pt x="845" y="2598"/>
                    <a:pt x="855" y="2595"/>
                  </a:cubicBezTo>
                  <a:cubicBezTo>
                    <a:pt x="891" y="2585"/>
                    <a:pt x="920" y="2600"/>
                    <a:pt x="940" y="2624"/>
                  </a:cubicBezTo>
                  <a:cubicBezTo>
                    <a:pt x="956" y="2643"/>
                    <a:pt x="962" y="2671"/>
                    <a:pt x="971" y="2696"/>
                  </a:cubicBezTo>
                  <a:cubicBezTo>
                    <a:pt x="972" y="2701"/>
                    <a:pt x="963" y="2713"/>
                    <a:pt x="957" y="2715"/>
                  </a:cubicBezTo>
                  <a:cubicBezTo>
                    <a:pt x="916" y="2723"/>
                    <a:pt x="874" y="2730"/>
                    <a:pt x="832" y="2736"/>
                  </a:cubicBezTo>
                  <a:cubicBezTo>
                    <a:pt x="801" y="2740"/>
                    <a:pt x="771" y="2741"/>
                    <a:pt x="740" y="2744"/>
                  </a:cubicBezTo>
                  <a:cubicBezTo>
                    <a:pt x="689" y="2749"/>
                    <a:pt x="638" y="2758"/>
                    <a:pt x="587" y="2759"/>
                  </a:cubicBezTo>
                  <a:cubicBezTo>
                    <a:pt x="488" y="2762"/>
                    <a:pt x="388" y="2760"/>
                    <a:pt x="289" y="2760"/>
                  </a:cubicBezTo>
                  <a:cubicBezTo>
                    <a:pt x="284" y="2760"/>
                    <a:pt x="278" y="2760"/>
                    <a:pt x="273" y="2760"/>
                  </a:cubicBezTo>
                  <a:cubicBezTo>
                    <a:pt x="221" y="2755"/>
                    <a:pt x="169" y="2750"/>
                    <a:pt x="116" y="2744"/>
                  </a:cubicBezTo>
                  <a:cubicBezTo>
                    <a:pt x="77" y="2739"/>
                    <a:pt x="39" y="2733"/>
                    <a:pt x="0" y="2728"/>
                  </a:cubicBezTo>
                  <a:close/>
                  <a:moveTo>
                    <a:pt x="838" y="1762"/>
                  </a:moveTo>
                  <a:cubicBezTo>
                    <a:pt x="858" y="1746"/>
                    <a:pt x="857" y="1746"/>
                    <a:pt x="842" y="1716"/>
                  </a:cubicBezTo>
                  <a:cubicBezTo>
                    <a:pt x="835" y="1703"/>
                    <a:pt x="830" y="1689"/>
                    <a:pt x="822" y="1677"/>
                  </a:cubicBezTo>
                  <a:cubicBezTo>
                    <a:pt x="800" y="1643"/>
                    <a:pt x="782" y="1605"/>
                    <a:pt x="753" y="1578"/>
                  </a:cubicBezTo>
                  <a:cubicBezTo>
                    <a:pt x="681" y="1511"/>
                    <a:pt x="595" y="1487"/>
                    <a:pt x="498" y="1512"/>
                  </a:cubicBezTo>
                  <a:cubicBezTo>
                    <a:pt x="431" y="1529"/>
                    <a:pt x="376" y="1566"/>
                    <a:pt x="338" y="1625"/>
                  </a:cubicBezTo>
                  <a:cubicBezTo>
                    <a:pt x="291" y="1697"/>
                    <a:pt x="274" y="1776"/>
                    <a:pt x="304" y="1861"/>
                  </a:cubicBezTo>
                  <a:cubicBezTo>
                    <a:pt x="323" y="1916"/>
                    <a:pt x="353" y="1962"/>
                    <a:pt x="399" y="1997"/>
                  </a:cubicBezTo>
                  <a:cubicBezTo>
                    <a:pt x="440" y="2027"/>
                    <a:pt x="486" y="2049"/>
                    <a:pt x="535" y="2055"/>
                  </a:cubicBezTo>
                  <a:cubicBezTo>
                    <a:pt x="600" y="2062"/>
                    <a:pt x="666" y="2062"/>
                    <a:pt x="732" y="2064"/>
                  </a:cubicBezTo>
                  <a:cubicBezTo>
                    <a:pt x="779" y="2064"/>
                    <a:pt x="826" y="2062"/>
                    <a:pt x="873" y="2059"/>
                  </a:cubicBezTo>
                  <a:cubicBezTo>
                    <a:pt x="887" y="2059"/>
                    <a:pt x="901" y="2053"/>
                    <a:pt x="913" y="2047"/>
                  </a:cubicBezTo>
                  <a:cubicBezTo>
                    <a:pt x="919" y="2044"/>
                    <a:pt x="922" y="2034"/>
                    <a:pt x="926" y="2026"/>
                  </a:cubicBezTo>
                  <a:cubicBezTo>
                    <a:pt x="842" y="2029"/>
                    <a:pt x="764" y="2032"/>
                    <a:pt x="685" y="2035"/>
                  </a:cubicBezTo>
                  <a:cubicBezTo>
                    <a:pt x="690" y="2012"/>
                    <a:pt x="682" y="2001"/>
                    <a:pt x="658" y="2000"/>
                  </a:cubicBezTo>
                  <a:cubicBezTo>
                    <a:pt x="613" y="1999"/>
                    <a:pt x="568" y="2001"/>
                    <a:pt x="523" y="1995"/>
                  </a:cubicBezTo>
                  <a:cubicBezTo>
                    <a:pt x="462" y="1988"/>
                    <a:pt x="413" y="1955"/>
                    <a:pt x="381" y="1904"/>
                  </a:cubicBezTo>
                  <a:cubicBezTo>
                    <a:pt x="337" y="1836"/>
                    <a:pt x="331" y="1763"/>
                    <a:pt x="358" y="1687"/>
                  </a:cubicBezTo>
                  <a:cubicBezTo>
                    <a:pt x="376" y="1639"/>
                    <a:pt x="410" y="1606"/>
                    <a:pt x="452" y="1580"/>
                  </a:cubicBezTo>
                  <a:cubicBezTo>
                    <a:pt x="495" y="1554"/>
                    <a:pt x="541" y="1550"/>
                    <a:pt x="589" y="1552"/>
                  </a:cubicBezTo>
                  <a:cubicBezTo>
                    <a:pt x="636" y="1554"/>
                    <a:pt x="676" y="1573"/>
                    <a:pt x="712" y="1602"/>
                  </a:cubicBezTo>
                  <a:cubicBezTo>
                    <a:pt x="761" y="1641"/>
                    <a:pt x="779" y="1699"/>
                    <a:pt x="808" y="1750"/>
                  </a:cubicBezTo>
                  <a:cubicBezTo>
                    <a:pt x="812" y="1758"/>
                    <a:pt x="817" y="1766"/>
                    <a:pt x="823" y="1774"/>
                  </a:cubicBezTo>
                  <a:cubicBezTo>
                    <a:pt x="818" y="1780"/>
                    <a:pt x="812" y="1787"/>
                    <a:pt x="808" y="1794"/>
                  </a:cubicBezTo>
                  <a:cubicBezTo>
                    <a:pt x="772" y="1853"/>
                    <a:pt x="736" y="1912"/>
                    <a:pt x="701" y="1972"/>
                  </a:cubicBezTo>
                  <a:cubicBezTo>
                    <a:pt x="695" y="1982"/>
                    <a:pt x="694" y="1994"/>
                    <a:pt x="690" y="2006"/>
                  </a:cubicBezTo>
                  <a:cubicBezTo>
                    <a:pt x="692" y="2007"/>
                    <a:pt x="694" y="2009"/>
                    <a:pt x="696" y="2010"/>
                  </a:cubicBezTo>
                  <a:cubicBezTo>
                    <a:pt x="703" y="2006"/>
                    <a:pt x="711" y="2003"/>
                    <a:pt x="715" y="1997"/>
                  </a:cubicBezTo>
                  <a:cubicBezTo>
                    <a:pt x="723" y="1986"/>
                    <a:pt x="729" y="1974"/>
                    <a:pt x="736" y="1962"/>
                  </a:cubicBezTo>
                  <a:cubicBezTo>
                    <a:pt x="769" y="1906"/>
                    <a:pt x="802" y="1851"/>
                    <a:pt x="834" y="1795"/>
                  </a:cubicBezTo>
                  <a:cubicBezTo>
                    <a:pt x="838" y="1787"/>
                    <a:pt x="836" y="1777"/>
                    <a:pt x="838" y="1762"/>
                  </a:cubicBezTo>
                  <a:close/>
                  <a:moveTo>
                    <a:pt x="2053" y="1614"/>
                  </a:moveTo>
                  <a:cubicBezTo>
                    <a:pt x="2060" y="1589"/>
                    <a:pt x="2065" y="1564"/>
                    <a:pt x="2072" y="1540"/>
                  </a:cubicBezTo>
                  <a:cubicBezTo>
                    <a:pt x="2087" y="1488"/>
                    <a:pt x="2095" y="1435"/>
                    <a:pt x="2133" y="1391"/>
                  </a:cubicBezTo>
                  <a:cubicBezTo>
                    <a:pt x="2196" y="1318"/>
                    <a:pt x="2275" y="1294"/>
                    <a:pt x="2367" y="1309"/>
                  </a:cubicBezTo>
                  <a:cubicBezTo>
                    <a:pt x="2410" y="1315"/>
                    <a:pt x="2448" y="1333"/>
                    <a:pt x="2481" y="1362"/>
                  </a:cubicBezTo>
                  <a:cubicBezTo>
                    <a:pt x="2537" y="1414"/>
                    <a:pt x="2562" y="1477"/>
                    <a:pt x="2560" y="1553"/>
                  </a:cubicBezTo>
                  <a:cubicBezTo>
                    <a:pt x="2559" y="1615"/>
                    <a:pt x="2536" y="1667"/>
                    <a:pt x="2494" y="1712"/>
                  </a:cubicBezTo>
                  <a:cubicBezTo>
                    <a:pt x="2456" y="1753"/>
                    <a:pt x="2407" y="1772"/>
                    <a:pt x="2354" y="1784"/>
                  </a:cubicBezTo>
                  <a:cubicBezTo>
                    <a:pt x="2329" y="1790"/>
                    <a:pt x="2305" y="1794"/>
                    <a:pt x="2281" y="1800"/>
                  </a:cubicBezTo>
                  <a:cubicBezTo>
                    <a:pt x="2269" y="1804"/>
                    <a:pt x="2260" y="1811"/>
                    <a:pt x="2267" y="1826"/>
                  </a:cubicBezTo>
                  <a:cubicBezTo>
                    <a:pt x="2269" y="1831"/>
                    <a:pt x="2271" y="1836"/>
                    <a:pt x="2272" y="1841"/>
                  </a:cubicBezTo>
                  <a:cubicBezTo>
                    <a:pt x="2273" y="1857"/>
                    <a:pt x="2284" y="1857"/>
                    <a:pt x="2294" y="1856"/>
                  </a:cubicBezTo>
                  <a:cubicBezTo>
                    <a:pt x="2306" y="1854"/>
                    <a:pt x="2317" y="1851"/>
                    <a:pt x="2328" y="1847"/>
                  </a:cubicBezTo>
                  <a:cubicBezTo>
                    <a:pt x="2351" y="1840"/>
                    <a:pt x="2374" y="1830"/>
                    <a:pt x="2398" y="1825"/>
                  </a:cubicBezTo>
                  <a:cubicBezTo>
                    <a:pt x="2443" y="1815"/>
                    <a:pt x="2479" y="1790"/>
                    <a:pt x="2513" y="1761"/>
                  </a:cubicBezTo>
                  <a:cubicBezTo>
                    <a:pt x="2556" y="1723"/>
                    <a:pt x="2584" y="1674"/>
                    <a:pt x="2600" y="1618"/>
                  </a:cubicBezTo>
                  <a:cubicBezTo>
                    <a:pt x="2613" y="1574"/>
                    <a:pt x="2616" y="1531"/>
                    <a:pt x="2606" y="1488"/>
                  </a:cubicBezTo>
                  <a:cubicBezTo>
                    <a:pt x="2588" y="1412"/>
                    <a:pt x="2550" y="1350"/>
                    <a:pt x="2486" y="1304"/>
                  </a:cubicBezTo>
                  <a:cubicBezTo>
                    <a:pt x="2438" y="1270"/>
                    <a:pt x="2384" y="1251"/>
                    <a:pt x="2326" y="1249"/>
                  </a:cubicBezTo>
                  <a:cubicBezTo>
                    <a:pt x="2274" y="1246"/>
                    <a:pt x="2225" y="1260"/>
                    <a:pt x="2180" y="1286"/>
                  </a:cubicBezTo>
                  <a:cubicBezTo>
                    <a:pt x="2116" y="1323"/>
                    <a:pt x="2069" y="1375"/>
                    <a:pt x="2045" y="1444"/>
                  </a:cubicBezTo>
                  <a:cubicBezTo>
                    <a:pt x="2030" y="1487"/>
                    <a:pt x="2022" y="1533"/>
                    <a:pt x="2012" y="1578"/>
                  </a:cubicBezTo>
                  <a:cubicBezTo>
                    <a:pt x="2010" y="1590"/>
                    <a:pt x="2014" y="1600"/>
                    <a:pt x="2027" y="1606"/>
                  </a:cubicBezTo>
                  <a:cubicBezTo>
                    <a:pt x="2032" y="1608"/>
                    <a:pt x="2036" y="1615"/>
                    <a:pt x="2040" y="1620"/>
                  </a:cubicBezTo>
                  <a:cubicBezTo>
                    <a:pt x="2044" y="1626"/>
                    <a:pt x="2045" y="1635"/>
                    <a:pt x="2050" y="1640"/>
                  </a:cubicBezTo>
                  <a:cubicBezTo>
                    <a:pt x="2081" y="1670"/>
                    <a:pt x="2112" y="1699"/>
                    <a:pt x="2143" y="1729"/>
                  </a:cubicBezTo>
                  <a:cubicBezTo>
                    <a:pt x="2174" y="1758"/>
                    <a:pt x="2204" y="1788"/>
                    <a:pt x="2235" y="1817"/>
                  </a:cubicBezTo>
                  <a:cubicBezTo>
                    <a:pt x="2240" y="1821"/>
                    <a:pt x="2247" y="1822"/>
                    <a:pt x="2257" y="1826"/>
                  </a:cubicBezTo>
                  <a:cubicBezTo>
                    <a:pt x="2249" y="1794"/>
                    <a:pt x="2117" y="1658"/>
                    <a:pt x="2053" y="1614"/>
                  </a:cubicBezTo>
                  <a:close/>
                  <a:moveTo>
                    <a:pt x="1933" y="1336"/>
                  </a:moveTo>
                  <a:cubicBezTo>
                    <a:pt x="1940" y="1312"/>
                    <a:pt x="1928" y="1303"/>
                    <a:pt x="1916" y="1295"/>
                  </a:cubicBezTo>
                  <a:cubicBezTo>
                    <a:pt x="1886" y="1272"/>
                    <a:pt x="1857" y="1250"/>
                    <a:pt x="1826" y="1228"/>
                  </a:cubicBezTo>
                  <a:cubicBezTo>
                    <a:pt x="1803" y="1212"/>
                    <a:pt x="1779" y="1195"/>
                    <a:pt x="1753" y="1177"/>
                  </a:cubicBezTo>
                  <a:cubicBezTo>
                    <a:pt x="1756" y="1146"/>
                    <a:pt x="1760" y="1110"/>
                    <a:pt x="1764" y="1074"/>
                  </a:cubicBezTo>
                  <a:cubicBezTo>
                    <a:pt x="1771" y="1013"/>
                    <a:pt x="1796" y="963"/>
                    <a:pt x="1849" y="927"/>
                  </a:cubicBezTo>
                  <a:cubicBezTo>
                    <a:pt x="1888" y="901"/>
                    <a:pt x="1930" y="895"/>
                    <a:pt x="1975" y="895"/>
                  </a:cubicBezTo>
                  <a:cubicBezTo>
                    <a:pt x="2008" y="895"/>
                    <a:pt x="2039" y="901"/>
                    <a:pt x="2065" y="917"/>
                  </a:cubicBezTo>
                  <a:cubicBezTo>
                    <a:pt x="2157" y="973"/>
                    <a:pt x="2181" y="1059"/>
                    <a:pt x="2156" y="1153"/>
                  </a:cubicBezTo>
                  <a:cubicBezTo>
                    <a:pt x="2141" y="1212"/>
                    <a:pt x="2101" y="1255"/>
                    <a:pt x="2043" y="1278"/>
                  </a:cubicBezTo>
                  <a:cubicBezTo>
                    <a:pt x="2016" y="1289"/>
                    <a:pt x="1988" y="1298"/>
                    <a:pt x="1961" y="1308"/>
                  </a:cubicBezTo>
                  <a:cubicBezTo>
                    <a:pt x="1950" y="1312"/>
                    <a:pt x="1945" y="1320"/>
                    <a:pt x="1950" y="1332"/>
                  </a:cubicBezTo>
                  <a:cubicBezTo>
                    <a:pt x="1952" y="1336"/>
                    <a:pt x="1954" y="1341"/>
                    <a:pt x="1956" y="1345"/>
                  </a:cubicBezTo>
                  <a:cubicBezTo>
                    <a:pt x="1954" y="1347"/>
                    <a:pt x="1954" y="1349"/>
                    <a:pt x="1953" y="1349"/>
                  </a:cubicBezTo>
                  <a:cubicBezTo>
                    <a:pt x="1892" y="1371"/>
                    <a:pt x="1832" y="1394"/>
                    <a:pt x="1772" y="1416"/>
                  </a:cubicBezTo>
                  <a:cubicBezTo>
                    <a:pt x="1767" y="1418"/>
                    <a:pt x="1764" y="1423"/>
                    <a:pt x="1760" y="1427"/>
                  </a:cubicBezTo>
                  <a:cubicBezTo>
                    <a:pt x="1764" y="1430"/>
                    <a:pt x="1767" y="1435"/>
                    <a:pt x="1771" y="1437"/>
                  </a:cubicBezTo>
                  <a:cubicBezTo>
                    <a:pt x="1776" y="1439"/>
                    <a:pt x="1783" y="1439"/>
                    <a:pt x="1788" y="1438"/>
                  </a:cubicBezTo>
                  <a:cubicBezTo>
                    <a:pt x="1803" y="1434"/>
                    <a:pt x="1818" y="1429"/>
                    <a:pt x="1833" y="1424"/>
                  </a:cubicBezTo>
                  <a:cubicBezTo>
                    <a:pt x="1868" y="1410"/>
                    <a:pt x="1903" y="1397"/>
                    <a:pt x="1937" y="1381"/>
                  </a:cubicBezTo>
                  <a:cubicBezTo>
                    <a:pt x="1962" y="1370"/>
                    <a:pt x="1984" y="1354"/>
                    <a:pt x="2008" y="1342"/>
                  </a:cubicBezTo>
                  <a:cubicBezTo>
                    <a:pt x="2031" y="1330"/>
                    <a:pt x="2056" y="1322"/>
                    <a:pt x="2079" y="1310"/>
                  </a:cubicBezTo>
                  <a:cubicBezTo>
                    <a:pt x="2180" y="1258"/>
                    <a:pt x="2237" y="1132"/>
                    <a:pt x="2197" y="1015"/>
                  </a:cubicBezTo>
                  <a:cubicBezTo>
                    <a:pt x="2176" y="952"/>
                    <a:pt x="2135" y="905"/>
                    <a:pt x="2076" y="874"/>
                  </a:cubicBezTo>
                  <a:cubicBezTo>
                    <a:pt x="2039" y="854"/>
                    <a:pt x="2000" y="845"/>
                    <a:pt x="1959" y="845"/>
                  </a:cubicBezTo>
                  <a:cubicBezTo>
                    <a:pt x="1929" y="845"/>
                    <a:pt x="1900" y="852"/>
                    <a:pt x="1872" y="863"/>
                  </a:cubicBezTo>
                  <a:cubicBezTo>
                    <a:pt x="1808" y="889"/>
                    <a:pt x="1764" y="935"/>
                    <a:pt x="1737" y="997"/>
                  </a:cubicBezTo>
                  <a:cubicBezTo>
                    <a:pt x="1717" y="1041"/>
                    <a:pt x="1712" y="1090"/>
                    <a:pt x="1712" y="1139"/>
                  </a:cubicBezTo>
                  <a:cubicBezTo>
                    <a:pt x="1712" y="1156"/>
                    <a:pt x="1716" y="1169"/>
                    <a:pt x="1732" y="1178"/>
                  </a:cubicBezTo>
                  <a:cubicBezTo>
                    <a:pt x="1737" y="1181"/>
                    <a:pt x="1740" y="1188"/>
                    <a:pt x="1745" y="1193"/>
                  </a:cubicBezTo>
                  <a:cubicBezTo>
                    <a:pt x="1749" y="1199"/>
                    <a:pt x="1753" y="1205"/>
                    <a:pt x="1758" y="1209"/>
                  </a:cubicBezTo>
                  <a:cubicBezTo>
                    <a:pt x="1802" y="1242"/>
                    <a:pt x="1846" y="1275"/>
                    <a:pt x="1890" y="1308"/>
                  </a:cubicBezTo>
                  <a:cubicBezTo>
                    <a:pt x="1903" y="1318"/>
                    <a:pt x="1917" y="1326"/>
                    <a:pt x="1933" y="1336"/>
                  </a:cubicBezTo>
                  <a:close/>
                  <a:moveTo>
                    <a:pt x="2020" y="1903"/>
                  </a:moveTo>
                  <a:cubicBezTo>
                    <a:pt x="2017" y="1921"/>
                    <a:pt x="2037" y="1919"/>
                    <a:pt x="2048" y="1919"/>
                  </a:cubicBezTo>
                  <a:cubicBezTo>
                    <a:pt x="2090" y="1921"/>
                    <a:pt x="2130" y="1910"/>
                    <a:pt x="2169" y="1896"/>
                  </a:cubicBezTo>
                  <a:cubicBezTo>
                    <a:pt x="2186" y="1889"/>
                    <a:pt x="2199" y="1896"/>
                    <a:pt x="2200" y="1915"/>
                  </a:cubicBezTo>
                  <a:cubicBezTo>
                    <a:pt x="2200" y="1925"/>
                    <a:pt x="2197" y="1936"/>
                    <a:pt x="2197" y="1946"/>
                  </a:cubicBezTo>
                  <a:cubicBezTo>
                    <a:pt x="2199" y="1968"/>
                    <a:pt x="2196" y="1994"/>
                    <a:pt x="2207" y="2011"/>
                  </a:cubicBezTo>
                  <a:cubicBezTo>
                    <a:pt x="2238" y="2059"/>
                    <a:pt x="2278" y="2097"/>
                    <a:pt x="2341" y="2100"/>
                  </a:cubicBezTo>
                  <a:cubicBezTo>
                    <a:pt x="2343" y="2100"/>
                    <a:pt x="2345" y="2100"/>
                    <a:pt x="2347" y="2101"/>
                  </a:cubicBezTo>
                  <a:cubicBezTo>
                    <a:pt x="2370" y="2116"/>
                    <a:pt x="2396" y="2112"/>
                    <a:pt x="2422" y="2112"/>
                  </a:cubicBezTo>
                  <a:cubicBezTo>
                    <a:pt x="2443" y="2112"/>
                    <a:pt x="2448" y="2105"/>
                    <a:pt x="2442" y="2085"/>
                  </a:cubicBezTo>
                  <a:cubicBezTo>
                    <a:pt x="2433" y="2052"/>
                    <a:pt x="2422" y="2018"/>
                    <a:pt x="2412" y="1985"/>
                  </a:cubicBezTo>
                  <a:cubicBezTo>
                    <a:pt x="2394" y="1924"/>
                    <a:pt x="2354" y="1887"/>
                    <a:pt x="2292" y="1876"/>
                  </a:cubicBezTo>
                  <a:cubicBezTo>
                    <a:pt x="2280" y="1874"/>
                    <a:pt x="2268" y="1874"/>
                    <a:pt x="2258" y="1877"/>
                  </a:cubicBezTo>
                  <a:cubicBezTo>
                    <a:pt x="2246" y="1879"/>
                    <a:pt x="2235" y="1887"/>
                    <a:pt x="2223" y="1890"/>
                  </a:cubicBezTo>
                  <a:cubicBezTo>
                    <a:pt x="2219" y="1892"/>
                    <a:pt x="2213" y="1888"/>
                    <a:pt x="2208" y="1887"/>
                  </a:cubicBezTo>
                  <a:cubicBezTo>
                    <a:pt x="2212" y="1885"/>
                    <a:pt x="2215" y="1881"/>
                    <a:pt x="2219" y="1880"/>
                  </a:cubicBezTo>
                  <a:cubicBezTo>
                    <a:pt x="2230" y="1877"/>
                    <a:pt x="2242" y="1876"/>
                    <a:pt x="2253" y="1871"/>
                  </a:cubicBezTo>
                  <a:cubicBezTo>
                    <a:pt x="2258" y="1869"/>
                    <a:pt x="2260" y="1861"/>
                    <a:pt x="2264" y="1855"/>
                  </a:cubicBezTo>
                  <a:cubicBezTo>
                    <a:pt x="2258" y="1854"/>
                    <a:pt x="2253" y="1851"/>
                    <a:pt x="2248" y="1852"/>
                  </a:cubicBezTo>
                  <a:cubicBezTo>
                    <a:pt x="2173" y="1869"/>
                    <a:pt x="2098" y="1886"/>
                    <a:pt x="2020" y="1903"/>
                  </a:cubicBezTo>
                  <a:close/>
                  <a:moveTo>
                    <a:pt x="2332" y="1444"/>
                  </a:moveTo>
                  <a:cubicBezTo>
                    <a:pt x="2304" y="1444"/>
                    <a:pt x="2276" y="1444"/>
                    <a:pt x="2248" y="1444"/>
                  </a:cubicBezTo>
                  <a:cubicBezTo>
                    <a:pt x="2226" y="1445"/>
                    <a:pt x="2212" y="1459"/>
                    <a:pt x="2212" y="1481"/>
                  </a:cubicBezTo>
                  <a:cubicBezTo>
                    <a:pt x="2212" y="1512"/>
                    <a:pt x="2212" y="1544"/>
                    <a:pt x="2212" y="1575"/>
                  </a:cubicBezTo>
                  <a:cubicBezTo>
                    <a:pt x="2212" y="1589"/>
                    <a:pt x="2229" y="1608"/>
                    <a:pt x="2242" y="1608"/>
                  </a:cubicBezTo>
                  <a:cubicBezTo>
                    <a:pt x="2256" y="1608"/>
                    <a:pt x="2270" y="1608"/>
                    <a:pt x="2284" y="1608"/>
                  </a:cubicBezTo>
                  <a:cubicBezTo>
                    <a:pt x="2327" y="1608"/>
                    <a:pt x="2369" y="1608"/>
                    <a:pt x="2412" y="1608"/>
                  </a:cubicBezTo>
                  <a:cubicBezTo>
                    <a:pt x="2432" y="1608"/>
                    <a:pt x="2447" y="1594"/>
                    <a:pt x="2448" y="1573"/>
                  </a:cubicBezTo>
                  <a:cubicBezTo>
                    <a:pt x="2448" y="1542"/>
                    <a:pt x="2448" y="1510"/>
                    <a:pt x="2448" y="1479"/>
                  </a:cubicBezTo>
                  <a:cubicBezTo>
                    <a:pt x="2447" y="1458"/>
                    <a:pt x="2432" y="1444"/>
                    <a:pt x="2412" y="1444"/>
                  </a:cubicBezTo>
                  <a:cubicBezTo>
                    <a:pt x="2385" y="1444"/>
                    <a:pt x="2359" y="1444"/>
                    <a:pt x="2332" y="1444"/>
                  </a:cubicBezTo>
                  <a:close/>
                  <a:moveTo>
                    <a:pt x="695" y="776"/>
                  </a:moveTo>
                  <a:cubicBezTo>
                    <a:pt x="625" y="785"/>
                    <a:pt x="566" y="823"/>
                    <a:pt x="561" y="901"/>
                  </a:cubicBezTo>
                  <a:cubicBezTo>
                    <a:pt x="555" y="993"/>
                    <a:pt x="619" y="1046"/>
                    <a:pt x="692" y="1045"/>
                  </a:cubicBezTo>
                  <a:cubicBezTo>
                    <a:pt x="768" y="1045"/>
                    <a:pt x="819" y="994"/>
                    <a:pt x="827" y="913"/>
                  </a:cubicBezTo>
                  <a:cubicBezTo>
                    <a:pt x="834" y="850"/>
                    <a:pt x="762" y="778"/>
                    <a:pt x="695" y="776"/>
                  </a:cubicBezTo>
                  <a:close/>
                  <a:moveTo>
                    <a:pt x="503" y="1797"/>
                  </a:moveTo>
                  <a:cubicBezTo>
                    <a:pt x="503" y="1832"/>
                    <a:pt x="503" y="1832"/>
                    <a:pt x="512" y="1839"/>
                  </a:cubicBezTo>
                  <a:cubicBezTo>
                    <a:pt x="522" y="1835"/>
                    <a:pt x="531" y="1830"/>
                    <a:pt x="541" y="1826"/>
                  </a:cubicBezTo>
                  <a:cubicBezTo>
                    <a:pt x="540" y="1828"/>
                    <a:pt x="539" y="1830"/>
                    <a:pt x="539" y="1833"/>
                  </a:cubicBezTo>
                  <a:cubicBezTo>
                    <a:pt x="547" y="1842"/>
                    <a:pt x="555" y="1851"/>
                    <a:pt x="563" y="1860"/>
                  </a:cubicBezTo>
                  <a:cubicBezTo>
                    <a:pt x="572" y="1850"/>
                    <a:pt x="581" y="1841"/>
                    <a:pt x="591" y="1832"/>
                  </a:cubicBezTo>
                  <a:cubicBezTo>
                    <a:pt x="592" y="1829"/>
                    <a:pt x="598" y="1829"/>
                    <a:pt x="602" y="1832"/>
                  </a:cubicBezTo>
                  <a:cubicBezTo>
                    <a:pt x="609" y="1838"/>
                    <a:pt x="614" y="1844"/>
                    <a:pt x="623" y="1835"/>
                  </a:cubicBezTo>
                  <a:cubicBezTo>
                    <a:pt x="632" y="1826"/>
                    <a:pt x="635" y="1818"/>
                    <a:pt x="629" y="1807"/>
                  </a:cubicBezTo>
                  <a:cubicBezTo>
                    <a:pt x="626" y="1802"/>
                    <a:pt x="625" y="1796"/>
                    <a:pt x="623" y="1790"/>
                  </a:cubicBezTo>
                  <a:cubicBezTo>
                    <a:pt x="626" y="1791"/>
                    <a:pt x="628" y="1792"/>
                    <a:pt x="630" y="1793"/>
                  </a:cubicBezTo>
                  <a:cubicBezTo>
                    <a:pt x="639" y="1785"/>
                    <a:pt x="647" y="1777"/>
                    <a:pt x="656" y="1768"/>
                  </a:cubicBezTo>
                  <a:cubicBezTo>
                    <a:pt x="645" y="1759"/>
                    <a:pt x="635" y="1750"/>
                    <a:pt x="625" y="1742"/>
                  </a:cubicBezTo>
                  <a:cubicBezTo>
                    <a:pt x="621" y="1731"/>
                    <a:pt x="646" y="1717"/>
                    <a:pt x="624" y="1704"/>
                  </a:cubicBezTo>
                  <a:cubicBezTo>
                    <a:pt x="617" y="1699"/>
                    <a:pt x="602" y="1706"/>
                    <a:pt x="587" y="1708"/>
                  </a:cubicBezTo>
                  <a:cubicBezTo>
                    <a:pt x="588" y="1708"/>
                    <a:pt x="587" y="1703"/>
                    <a:pt x="584" y="1700"/>
                  </a:cubicBezTo>
                  <a:cubicBezTo>
                    <a:pt x="577" y="1691"/>
                    <a:pt x="570" y="1684"/>
                    <a:pt x="563" y="1676"/>
                  </a:cubicBezTo>
                  <a:cubicBezTo>
                    <a:pt x="557" y="1684"/>
                    <a:pt x="550" y="1691"/>
                    <a:pt x="544" y="1699"/>
                  </a:cubicBezTo>
                  <a:cubicBezTo>
                    <a:pt x="541" y="1703"/>
                    <a:pt x="540" y="1708"/>
                    <a:pt x="540" y="1708"/>
                  </a:cubicBezTo>
                  <a:cubicBezTo>
                    <a:pt x="526" y="1705"/>
                    <a:pt x="513" y="1699"/>
                    <a:pt x="506" y="1702"/>
                  </a:cubicBezTo>
                  <a:cubicBezTo>
                    <a:pt x="482" y="1713"/>
                    <a:pt x="507" y="1732"/>
                    <a:pt x="503" y="1747"/>
                  </a:cubicBezTo>
                  <a:cubicBezTo>
                    <a:pt x="502" y="1745"/>
                    <a:pt x="500" y="1744"/>
                    <a:pt x="499" y="1743"/>
                  </a:cubicBezTo>
                  <a:cubicBezTo>
                    <a:pt x="490" y="1751"/>
                    <a:pt x="481" y="1759"/>
                    <a:pt x="472" y="1767"/>
                  </a:cubicBezTo>
                  <a:cubicBezTo>
                    <a:pt x="481" y="1776"/>
                    <a:pt x="490" y="1785"/>
                    <a:pt x="503" y="1797"/>
                  </a:cubicBezTo>
                  <a:close/>
                  <a:moveTo>
                    <a:pt x="1405" y="860"/>
                  </a:moveTo>
                  <a:cubicBezTo>
                    <a:pt x="1364" y="862"/>
                    <a:pt x="1334" y="889"/>
                    <a:pt x="1332" y="930"/>
                  </a:cubicBezTo>
                  <a:cubicBezTo>
                    <a:pt x="1331" y="969"/>
                    <a:pt x="1360" y="1003"/>
                    <a:pt x="1403" y="1003"/>
                  </a:cubicBezTo>
                  <a:cubicBezTo>
                    <a:pt x="1443" y="1003"/>
                    <a:pt x="1473" y="973"/>
                    <a:pt x="1476" y="930"/>
                  </a:cubicBezTo>
                  <a:cubicBezTo>
                    <a:pt x="1478" y="898"/>
                    <a:pt x="1438" y="861"/>
                    <a:pt x="1405" y="860"/>
                  </a:cubicBezTo>
                  <a:close/>
                  <a:moveTo>
                    <a:pt x="2060" y="1084"/>
                  </a:moveTo>
                  <a:cubicBezTo>
                    <a:pt x="2059" y="1109"/>
                    <a:pt x="2071" y="1115"/>
                    <a:pt x="2093" y="1112"/>
                  </a:cubicBezTo>
                  <a:cubicBezTo>
                    <a:pt x="2096" y="1112"/>
                    <a:pt x="2099" y="1115"/>
                    <a:pt x="2102" y="1114"/>
                  </a:cubicBezTo>
                  <a:cubicBezTo>
                    <a:pt x="2107" y="1112"/>
                    <a:pt x="2112" y="1110"/>
                    <a:pt x="2115" y="1106"/>
                  </a:cubicBezTo>
                  <a:cubicBezTo>
                    <a:pt x="2120" y="1097"/>
                    <a:pt x="2108" y="1066"/>
                    <a:pt x="2098" y="1065"/>
                  </a:cubicBezTo>
                  <a:cubicBezTo>
                    <a:pt x="2085" y="1062"/>
                    <a:pt x="2071" y="1064"/>
                    <a:pt x="2058" y="1064"/>
                  </a:cubicBezTo>
                  <a:cubicBezTo>
                    <a:pt x="2043" y="1064"/>
                    <a:pt x="2028" y="1065"/>
                    <a:pt x="2012" y="1065"/>
                  </a:cubicBezTo>
                  <a:cubicBezTo>
                    <a:pt x="2013" y="1068"/>
                    <a:pt x="2013" y="1066"/>
                    <a:pt x="2012" y="1065"/>
                  </a:cubicBezTo>
                  <a:cubicBezTo>
                    <a:pt x="2009" y="1059"/>
                    <a:pt x="2007" y="1054"/>
                    <a:pt x="2004" y="1048"/>
                  </a:cubicBezTo>
                  <a:cubicBezTo>
                    <a:pt x="2000" y="1052"/>
                    <a:pt x="1996" y="1055"/>
                    <a:pt x="1991" y="1058"/>
                  </a:cubicBezTo>
                  <a:cubicBezTo>
                    <a:pt x="1987" y="1060"/>
                    <a:pt x="1982" y="1063"/>
                    <a:pt x="1977" y="1064"/>
                  </a:cubicBezTo>
                  <a:cubicBezTo>
                    <a:pt x="1969" y="1065"/>
                    <a:pt x="1960" y="1065"/>
                    <a:pt x="1952" y="1066"/>
                  </a:cubicBezTo>
                  <a:cubicBezTo>
                    <a:pt x="1949" y="1067"/>
                    <a:pt x="1946" y="1069"/>
                    <a:pt x="1943" y="1068"/>
                  </a:cubicBezTo>
                  <a:cubicBezTo>
                    <a:pt x="1930" y="1067"/>
                    <a:pt x="1917" y="1064"/>
                    <a:pt x="1899" y="1062"/>
                  </a:cubicBezTo>
                  <a:cubicBezTo>
                    <a:pt x="1889" y="1047"/>
                    <a:pt x="1866" y="1039"/>
                    <a:pt x="1851" y="1048"/>
                  </a:cubicBezTo>
                  <a:cubicBezTo>
                    <a:pt x="1845" y="1052"/>
                    <a:pt x="1840" y="1098"/>
                    <a:pt x="1845" y="1107"/>
                  </a:cubicBezTo>
                  <a:cubicBezTo>
                    <a:pt x="1848" y="1111"/>
                    <a:pt x="1854" y="1115"/>
                    <a:pt x="1858" y="1115"/>
                  </a:cubicBezTo>
                  <a:cubicBezTo>
                    <a:pt x="1873" y="1112"/>
                    <a:pt x="1888" y="1107"/>
                    <a:pt x="1903" y="1103"/>
                  </a:cubicBezTo>
                  <a:cubicBezTo>
                    <a:pt x="1909" y="1114"/>
                    <a:pt x="1920" y="1116"/>
                    <a:pt x="1934" y="1112"/>
                  </a:cubicBezTo>
                  <a:cubicBezTo>
                    <a:pt x="1942" y="1110"/>
                    <a:pt x="1950" y="1112"/>
                    <a:pt x="1958" y="1112"/>
                  </a:cubicBezTo>
                  <a:cubicBezTo>
                    <a:pt x="1963" y="1113"/>
                    <a:pt x="1968" y="1113"/>
                    <a:pt x="1972" y="1113"/>
                  </a:cubicBezTo>
                  <a:cubicBezTo>
                    <a:pt x="1989" y="1114"/>
                    <a:pt x="2006" y="1106"/>
                    <a:pt x="2021" y="1122"/>
                  </a:cubicBezTo>
                  <a:cubicBezTo>
                    <a:pt x="2035" y="1135"/>
                    <a:pt x="2058" y="1124"/>
                    <a:pt x="2060" y="1104"/>
                  </a:cubicBezTo>
                  <a:cubicBezTo>
                    <a:pt x="2060" y="1098"/>
                    <a:pt x="2060" y="1091"/>
                    <a:pt x="2060" y="1084"/>
                  </a:cubicBezTo>
                  <a:close/>
                  <a:moveTo>
                    <a:pt x="110" y="2431"/>
                  </a:moveTo>
                  <a:cubicBezTo>
                    <a:pt x="128" y="2437"/>
                    <a:pt x="130" y="2424"/>
                    <a:pt x="132" y="2412"/>
                  </a:cubicBezTo>
                  <a:cubicBezTo>
                    <a:pt x="133" y="2399"/>
                    <a:pt x="134" y="2385"/>
                    <a:pt x="132" y="2372"/>
                  </a:cubicBezTo>
                  <a:cubicBezTo>
                    <a:pt x="126" y="2334"/>
                    <a:pt x="173" y="2283"/>
                    <a:pt x="208" y="2267"/>
                  </a:cubicBezTo>
                  <a:cubicBezTo>
                    <a:pt x="254" y="2245"/>
                    <a:pt x="296" y="2260"/>
                    <a:pt x="335" y="2279"/>
                  </a:cubicBezTo>
                  <a:cubicBezTo>
                    <a:pt x="367" y="2295"/>
                    <a:pt x="386" y="2326"/>
                    <a:pt x="388" y="2364"/>
                  </a:cubicBezTo>
                  <a:cubicBezTo>
                    <a:pt x="388" y="2369"/>
                    <a:pt x="389" y="2374"/>
                    <a:pt x="392" y="2377"/>
                  </a:cubicBezTo>
                  <a:cubicBezTo>
                    <a:pt x="396" y="2384"/>
                    <a:pt x="403" y="2390"/>
                    <a:pt x="408" y="2396"/>
                  </a:cubicBezTo>
                  <a:cubicBezTo>
                    <a:pt x="412" y="2388"/>
                    <a:pt x="420" y="2380"/>
                    <a:pt x="419" y="2373"/>
                  </a:cubicBezTo>
                  <a:cubicBezTo>
                    <a:pt x="418" y="2359"/>
                    <a:pt x="412" y="2346"/>
                    <a:pt x="408" y="2333"/>
                  </a:cubicBezTo>
                  <a:cubicBezTo>
                    <a:pt x="385" y="2260"/>
                    <a:pt x="306" y="2221"/>
                    <a:pt x="236" y="2233"/>
                  </a:cubicBezTo>
                  <a:cubicBezTo>
                    <a:pt x="146" y="2249"/>
                    <a:pt x="81" y="2343"/>
                    <a:pt x="110" y="2431"/>
                  </a:cubicBezTo>
                  <a:close/>
                  <a:moveTo>
                    <a:pt x="1563" y="447"/>
                  </a:moveTo>
                  <a:cubicBezTo>
                    <a:pt x="1545" y="412"/>
                    <a:pt x="1523" y="412"/>
                    <a:pt x="1501" y="444"/>
                  </a:cubicBezTo>
                  <a:cubicBezTo>
                    <a:pt x="1495" y="441"/>
                    <a:pt x="1490" y="438"/>
                    <a:pt x="1488" y="437"/>
                  </a:cubicBezTo>
                  <a:cubicBezTo>
                    <a:pt x="1491" y="428"/>
                    <a:pt x="1498" y="419"/>
                    <a:pt x="1496" y="415"/>
                  </a:cubicBezTo>
                  <a:cubicBezTo>
                    <a:pt x="1492" y="408"/>
                    <a:pt x="1483" y="401"/>
                    <a:pt x="1476" y="401"/>
                  </a:cubicBezTo>
                  <a:cubicBezTo>
                    <a:pt x="1465" y="401"/>
                    <a:pt x="1450" y="405"/>
                    <a:pt x="1445" y="412"/>
                  </a:cubicBezTo>
                  <a:cubicBezTo>
                    <a:pt x="1440" y="421"/>
                    <a:pt x="1443" y="436"/>
                    <a:pt x="1442" y="447"/>
                  </a:cubicBezTo>
                  <a:cubicBezTo>
                    <a:pt x="1442" y="459"/>
                    <a:pt x="1439" y="471"/>
                    <a:pt x="1443" y="479"/>
                  </a:cubicBezTo>
                  <a:cubicBezTo>
                    <a:pt x="1451" y="491"/>
                    <a:pt x="1484" y="484"/>
                    <a:pt x="1503" y="468"/>
                  </a:cubicBezTo>
                  <a:cubicBezTo>
                    <a:pt x="1522" y="489"/>
                    <a:pt x="1534" y="490"/>
                    <a:pt x="1561" y="476"/>
                  </a:cubicBezTo>
                  <a:cubicBezTo>
                    <a:pt x="1570" y="479"/>
                    <a:pt x="1579" y="479"/>
                    <a:pt x="1589" y="480"/>
                  </a:cubicBezTo>
                  <a:cubicBezTo>
                    <a:pt x="1593" y="480"/>
                    <a:pt x="1599" y="479"/>
                    <a:pt x="1602" y="481"/>
                  </a:cubicBezTo>
                  <a:cubicBezTo>
                    <a:pt x="1633" y="495"/>
                    <a:pt x="1652" y="484"/>
                    <a:pt x="1652" y="452"/>
                  </a:cubicBezTo>
                  <a:cubicBezTo>
                    <a:pt x="1652" y="449"/>
                    <a:pt x="1653" y="445"/>
                    <a:pt x="1652" y="443"/>
                  </a:cubicBezTo>
                  <a:cubicBezTo>
                    <a:pt x="1647" y="436"/>
                    <a:pt x="1640" y="430"/>
                    <a:pt x="1635" y="425"/>
                  </a:cubicBezTo>
                  <a:cubicBezTo>
                    <a:pt x="1631" y="431"/>
                    <a:pt x="1627" y="436"/>
                    <a:pt x="1624" y="443"/>
                  </a:cubicBezTo>
                  <a:cubicBezTo>
                    <a:pt x="1623" y="446"/>
                    <a:pt x="1623" y="451"/>
                    <a:pt x="1623" y="455"/>
                  </a:cubicBezTo>
                  <a:cubicBezTo>
                    <a:pt x="1617" y="430"/>
                    <a:pt x="1614" y="426"/>
                    <a:pt x="1594" y="430"/>
                  </a:cubicBezTo>
                  <a:cubicBezTo>
                    <a:pt x="1592" y="424"/>
                    <a:pt x="1591" y="418"/>
                    <a:pt x="1588" y="414"/>
                  </a:cubicBezTo>
                  <a:cubicBezTo>
                    <a:pt x="1584" y="409"/>
                    <a:pt x="1576" y="403"/>
                    <a:pt x="1571" y="404"/>
                  </a:cubicBezTo>
                  <a:cubicBezTo>
                    <a:pt x="1560" y="405"/>
                    <a:pt x="1558" y="412"/>
                    <a:pt x="1563" y="423"/>
                  </a:cubicBezTo>
                  <a:cubicBezTo>
                    <a:pt x="1565" y="429"/>
                    <a:pt x="1563" y="437"/>
                    <a:pt x="1563" y="447"/>
                  </a:cubicBezTo>
                  <a:close/>
                  <a:moveTo>
                    <a:pt x="403" y="2406"/>
                  </a:moveTo>
                  <a:cubicBezTo>
                    <a:pt x="405" y="2411"/>
                    <a:pt x="406" y="2418"/>
                    <a:pt x="409" y="2419"/>
                  </a:cubicBezTo>
                  <a:cubicBezTo>
                    <a:pt x="425" y="2424"/>
                    <a:pt x="442" y="2426"/>
                    <a:pt x="456" y="2432"/>
                  </a:cubicBezTo>
                  <a:cubicBezTo>
                    <a:pt x="475" y="2442"/>
                    <a:pt x="499" y="2444"/>
                    <a:pt x="511" y="2467"/>
                  </a:cubicBezTo>
                  <a:cubicBezTo>
                    <a:pt x="516" y="2477"/>
                    <a:pt x="535" y="2483"/>
                    <a:pt x="548" y="2483"/>
                  </a:cubicBezTo>
                  <a:cubicBezTo>
                    <a:pt x="579" y="2484"/>
                    <a:pt x="610" y="2480"/>
                    <a:pt x="641" y="2480"/>
                  </a:cubicBezTo>
                  <a:cubicBezTo>
                    <a:pt x="689" y="2481"/>
                    <a:pt x="730" y="2498"/>
                    <a:pt x="758" y="2539"/>
                  </a:cubicBezTo>
                  <a:cubicBezTo>
                    <a:pt x="767" y="2554"/>
                    <a:pt x="776" y="2569"/>
                    <a:pt x="786" y="2583"/>
                  </a:cubicBezTo>
                  <a:cubicBezTo>
                    <a:pt x="789" y="2587"/>
                    <a:pt x="795" y="2592"/>
                    <a:pt x="799" y="2591"/>
                  </a:cubicBezTo>
                  <a:cubicBezTo>
                    <a:pt x="803" y="2590"/>
                    <a:pt x="808" y="2583"/>
                    <a:pt x="807" y="2579"/>
                  </a:cubicBezTo>
                  <a:cubicBezTo>
                    <a:pt x="806" y="2569"/>
                    <a:pt x="804" y="2559"/>
                    <a:pt x="799" y="2551"/>
                  </a:cubicBezTo>
                  <a:cubicBezTo>
                    <a:pt x="767" y="2496"/>
                    <a:pt x="681" y="2432"/>
                    <a:pt x="591" y="2456"/>
                  </a:cubicBezTo>
                  <a:cubicBezTo>
                    <a:pt x="580" y="2459"/>
                    <a:pt x="569" y="2460"/>
                    <a:pt x="559" y="2463"/>
                  </a:cubicBezTo>
                  <a:cubicBezTo>
                    <a:pt x="545" y="2466"/>
                    <a:pt x="535" y="2465"/>
                    <a:pt x="528" y="2450"/>
                  </a:cubicBezTo>
                  <a:cubicBezTo>
                    <a:pt x="524" y="2442"/>
                    <a:pt x="516" y="2434"/>
                    <a:pt x="508" y="2428"/>
                  </a:cubicBezTo>
                  <a:cubicBezTo>
                    <a:pt x="478" y="2405"/>
                    <a:pt x="444" y="2396"/>
                    <a:pt x="403" y="2406"/>
                  </a:cubicBezTo>
                  <a:close/>
                  <a:moveTo>
                    <a:pt x="1780" y="472"/>
                  </a:moveTo>
                  <a:cubicBezTo>
                    <a:pt x="1788" y="480"/>
                    <a:pt x="1828" y="486"/>
                    <a:pt x="1837" y="481"/>
                  </a:cubicBezTo>
                  <a:cubicBezTo>
                    <a:pt x="1840" y="480"/>
                    <a:pt x="1844" y="477"/>
                    <a:pt x="1843" y="475"/>
                  </a:cubicBezTo>
                  <a:cubicBezTo>
                    <a:pt x="1840" y="459"/>
                    <a:pt x="1839" y="441"/>
                    <a:pt x="1831" y="427"/>
                  </a:cubicBezTo>
                  <a:cubicBezTo>
                    <a:pt x="1826" y="417"/>
                    <a:pt x="1793" y="423"/>
                    <a:pt x="1783" y="432"/>
                  </a:cubicBezTo>
                  <a:cubicBezTo>
                    <a:pt x="1772" y="428"/>
                    <a:pt x="1761" y="421"/>
                    <a:pt x="1752" y="421"/>
                  </a:cubicBezTo>
                  <a:cubicBezTo>
                    <a:pt x="1742" y="422"/>
                    <a:pt x="1733" y="431"/>
                    <a:pt x="1723" y="436"/>
                  </a:cubicBezTo>
                  <a:cubicBezTo>
                    <a:pt x="1712" y="429"/>
                    <a:pt x="1731" y="405"/>
                    <a:pt x="1708" y="405"/>
                  </a:cubicBezTo>
                  <a:cubicBezTo>
                    <a:pt x="1702" y="405"/>
                    <a:pt x="1696" y="418"/>
                    <a:pt x="1689" y="428"/>
                  </a:cubicBezTo>
                  <a:cubicBezTo>
                    <a:pt x="1687" y="426"/>
                    <a:pt x="1684" y="422"/>
                    <a:pt x="1680" y="418"/>
                  </a:cubicBezTo>
                  <a:cubicBezTo>
                    <a:pt x="1677" y="415"/>
                    <a:pt x="1672" y="408"/>
                    <a:pt x="1670" y="409"/>
                  </a:cubicBezTo>
                  <a:cubicBezTo>
                    <a:pt x="1665" y="411"/>
                    <a:pt x="1659" y="416"/>
                    <a:pt x="1659" y="420"/>
                  </a:cubicBezTo>
                  <a:cubicBezTo>
                    <a:pt x="1657" y="436"/>
                    <a:pt x="1656" y="453"/>
                    <a:pt x="1657" y="469"/>
                  </a:cubicBezTo>
                  <a:cubicBezTo>
                    <a:pt x="1658" y="474"/>
                    <a:pt x="1665" y="480"/>
                    <a:pt x="1671" y="483"/>
                  </a:cubicBezTo>
                  <a:cubicBezTo>
                    <a:pt x="1679" y="488"/>
                    <a:pt x="1721" y="478"/>
                    <a:pt x="1728" y="470"/>
                  </a:cubicBezTo>
                  <a:cubicBezTo>
                    <a:pt x="1749" y="491"/>
                    <a:pt x="1757" y="491"/>
                    <a:pt x="1780" y="472"/>
                  </a:cubicBezTo>
                  <a:close/>
                  <a:moveTo>
                    <a:pt x="1104" y="1203"/>
                  </a:moveTo>
                  <a:cubicBezTo>
                    <a:pt x="1103" y="1172"/>
                    <a:pt x="1072" y="1142"/>
                    <a:pt x="1041" y="1144"/>
                  </a:cubicBezTo>
                  <a:cubicBezTo>
                    <a:pt x="1009" y="1146"/>
                    <a:pt x="982" y="1175"/>
                    <a:pt x="985" y="1206"/>
                  </a:cubicBezTo>
                  <a:cubicBezTo>
                    <a:pt x="987" y="1241"/>
                    <a:pt x="1013" y="1263"/>
                    <a:pt x="1045" y="1263"/>
                  </a:cubicBezTo>
                  <a:cubicBezTo>
                    <a:pt x="1075" y="1264"/>
                    <a:pt x="1105" y="1232"/>
                    <a:pt x="1104" y="1203"/>
                  </a:cubicBezTo>
                  <a:close/>
                  <a:moveTo>
                    <a:pt x="1296" y="666"/>
                  </a:moveTo>
                  <a:cubicBezTo>
                    <a:pt x="1293" y="669"/>
                    <a:pt x="1291" y="672"/>
                    <a:pt x="1289" y="674"/>
                  </a:cubicBezTo>
                  <a:cubicBezTo>
                    <a:pt x="1295" y="680"/>
                    <a:pt x="1300" y="688"/>
                    <a:pt x="1307" y="691"/>
                  </a:cubicBezTo>
                  <a:cubicBezTo>
                    <a:pt x="1414" y="741"/>
                    <a:pt x="1522" y="790"/>
                    <a:pt x="1629" y="839"/>
                  </a:cubicBezTo>
                  <a:cubicBezTo>
                    <a:pt x="1640" y="843"/>
                    <a:pt x="1651" y="846"/>
                    <a:pt x="1662" y="849"/>
                  </a:cubicBezTo>
                  <a:cubicBezTo>
                    <a:pt x="1663" y="847"/>
                    <a:pt x="1664" y="846"/>
                    <a:pt x="1666" y="844"/>
                  </a:cubicBezTo>
                  <a:cubicBezTo>
                    <a:pt x="1662" y="838"/>
                    <a:pt x="1659" y="828"/>
                    <a:pt x="1654" y="825"/>
                  </a:cubicBezTo>
                  <a:cubicBezTo>
                    <a:pt x="1636" y="815"/>
                    <a:pt x="1617" y="808"/>
                    <a:pt x="1599" y="800"/>
                  </a:cubicBezTo>
                  <a:cubicBezTo>
                    <a:pt x="1581" y="792"/>
                    <a:pt x="1562" y="784"/>
                    <a:pt x="1543" y="776"/>
                  </a:cubicBezTo>
                  <a:cubicBezTo>
                    <a:pt x="1469" y="743"/>
                    <a:pt x="1395" y="709"/>
                    <a:pt x="1320" y="676"/>
                  </a:cubicBezTo>
                  <a:cubicBezTo>
                    <a:pt x="1312" y="672"/>
                    <a:pt x="1304" y="670"/>
                    <a:pt x="1296" y="666"/>
                  </a:cubicBezTo>
                  <a:close/>
                  <a:moveTo>
                    <a:pt x="2108" y="1819"/>
                  </a:moveTo>
                  <a:cubicBezTo>
                    <a:pt x="2109" y="1792"/>
                    <a:pt x="2080" y="1764"/>
                    <a:pt x="2054" y="1764"/>
                  </a:cubicBezTo>
                  <a:cubicBezTo>
                    <a:pt x="2027" y="1765"/>
                    <a:pt x="2001" y="1791"/>
                    <a:pt x="2000" y="1817"/>
                  </a:cubicBezTo>
                  <a:cubicBezTo>
                    <a:pt x="1999" y="1843"/>
                    <a:pt x="2026" y="1870"/>
                    <a:pt x="2052" y="1872"/>
                  </a:cubicBezTo>
                  <a:cubicBezTo>
                    <a:pt x="2079" y="1873"/>
                    <a:pt x="2107" y="1846"/>
                    <a:pt x="2108" y="1819"/>
                  </a:cubicBezTo>
                  <a:close/>
                  <a:moveTo>
                    <a:pt x="871" y="2008"/>
                  </a:moveTo>
                  <a:cubicBezTo>
                    <a:pt x="899" y="2008"/>
                    <a:pt x="923" y="1986"/>
                    <a:pt x="924" y="1961"/>
                  </a:cubicBezTo>
                  <a:cubicBezTo>
                    <a:pt x="924" y="1933"/>
                    <a:pt x="901" y="1907"/>
                    <a:pt x="874" y="1908"/>
                  </a:cubicBezTo>
                  <a:cubicBezTo>
                    <a:pt x="846" y="1910"/>
                    <a:pt x="825" y="1929"/>
                    <a:pt x="824" y="1958"/>
                  </a:cubicBezTo>
                  <a:cubicBezTo>
                    <a:pt x="824" y="1985"/>
                    <a:pt x="846" y="2008"/>
                    <a:pt x="871" y="2008"/>
                  </a:cubicBezTo>
                  <a:close/>
                  <a:moveTo>
                    <a:pt x="1354" y="652"/>
                  </a:moveTo>
                  <a:cubicBezTo>
                    <a:pt x="1356" y="654"/>
                    <a:pt x="1358" y="655"/>
                    <a:pt x="1359" y="657"/>
                  </a:cubicBezTo>
                  <a:cubicBezTo>
                    <a:pt x="1369" y="655"/>
                    <a:pt x="1379" y="654"/>
                    <a:pt x="1387" y="650"/>
                  </a:cubicBezTo>
                  <a:cubicBezTo>
                    <a:pt x="1425" y="633"/>
                    <a:pt x="1464" y="623"/>
                    <a:pt x="1506" y="628"/>
                  </a:cubicBezTo>
                  <a:cubicBezTo>
                    <a:pt x="1542" y="632"/>
                    <a:pt x="1575" y="644"/>
                    <a:pt x="1595" y="677"/>
                  </a:cubicBezTo>
                  <a:cubicBezTo>
                    <a:pt x="1607" y="699"/>
                    <a:pt x="1617" y="723"/>
                    <a:pt x="1628" y="745"/>
                  </a:cubicBezTo>
                  <a:cubicBezTo>
                    <a:pt x="1632" y="753"/>
                    <a:pt x="1638" y="759"/>
                    <a:pt x="1645" y="770"/>
                  </a:cubicBezTo>
                  <a:cubicBezTo>
                    <a:pt x="1647" y="761"/>
                    <a:pt x="1648" y="759"/>
                    <a:pt x="1648" y="757"/>
                  </a:cubicBezTo>
                  <a:cubicBezTo>
                    <a:pt x="1636" y="688"/>
                    <a:pt x="1597" y="641"/>
                    <a:pt x="1531" y="616"/>
                  </a:cubicBezTo>
                  <a:cubicBezTo>
                    <a:pt x="1471" y="592"/>
                    <a:pt x="1416" y="608"/>
                    <a:pt x="1364" y="639"/>
                  </a:cubicBezTo>
                  <a:cubicBezTo>
                    <a:pt x="1359" y="641"/>
                    <a:pt x="1357" y="647"/>
                    <a:pt x="1354" y="652"/>
                  </a:cubicBezTo>
                  <a:close/>
                  <a:moveTo>
                    <a:pt x="1774" y="1396"/>
                  </a:moveTo>
                  <a:cubicBezTo>
                    <a:pt x="1795" y="1396"/>
                    <a:pt x="1821" y="1369"/>
                    <a:pt x="1820" y="1349"/>
                  </a:cubicBezTo>
                  <a:cubicBezTo>
                    <a:pt x="1819" y="1327"/>
                    <a:pt x="1794" y="1303"/>
                    <a:pt x="1773" y="1304"/>
                  </a:cubicBezTo>
                  <a:cubicBezTo>
                    <a:pt x="1748" y="1305"/>
                    <a:pt x="1726" y="1326"/>
                    <a:pt x="1729" y="1352"/>
                  </a:cubicBezTo>
                  <a:cubicBezTo>
                    <a:pt x="1731" y="1377"/>
                    <a:pt x="1746" y="1394"/>
                    <a:pt x="1774" y="1396"/>
                  </a:cubicBezTo>
                  <a:close/>
                  <a:moveTo>
                    <a:pt x="1329" y="1037"/>
                  </a:moveTo>
                  <a:cubicBezTo>
                    <a:pt x="1330" y="1035"/>
                    <a:pt x="1332" y="1034"/>
                    <a:pt x="1333" y="1032"/>
                  </a:cubicBezTo>
                  <a:cubicBezTo>
                    <a:pt x="1328" y="1027"/>
                    <a:pt x="1322" y="1022"/>
                    <a:pt x="1318" y="1016"/>
                  </a:cubicBezTo>
                  <a:cubicBezTo>
                    <a:pt x="1313" y="1009"/>
                    <a:pt x="1306" y="1003"/>
                    <a:pt x="1305" y="996"/>
                  </a:cubicBezTo>
                  <a:cubicBezTo>
                    <a:pt x="1298" y="963"/>
                    <a:pt x="1293" y="930"/>
                    <a:pt x="1288" y="897"/>
                  </a:cubicBezTo>
                  <a:cubicBezTo>
                    <a:pt x="1281" y="847"/>
                    <a:pt x="1274" y="797"/>
                    <a:pt x="1268" y="748"/>
                  </a:cubicBezTo>
                  <a:cubicBezTo>
                    <a:pt x="1266" y="737"/>
                    <a:pt x="1264" y="727"/>
                    <a:pt x="1262" y="716"/>
                  </a:cubicBezTo>
                  <a:cubicBezTo>
                    <a:pt x="1256" y="716"/>
                    <a:pt x="1250" y="717"/>
                    <a:pt x="1243" y="717"/>
                  </a:cubicBezTo>
                  <a:cubicBezTo>
                    <a:pt x="1246" y="734"/>
                    <a:pt x="1250" y="750"/>
                    <a:pt x="1252" y="765"/>
                  </a:cubicBezTo>
                  <a:cubicBezTo>
                    <a:pt x="1260" y="827"/>
                    <a:pt x="1269" y="890"/>
                    <a:pt x="1276" y="953"/>
                  </a:cubicBezTo>
                  <a:cubicBezTo>
                    <a:pt x="1279" y="984"/>
                    <a:pt x="1300" y="1005"/>
                    <a:pt x="1314" y="1030"/>
                  </a:cubicBezTo>
                  <a:cubicBezTo>
                    <a:pt x="1316" y="1034"/>
                    <a:pt x="1324" y="1035"/>
                    <a:pt x="1329" y="1037"/>
                  </a:cubicBezTo>
                  <a:close/>
                  <a:moveTo>
                    <a:pt x="1789" y="1181"/>
                  </a:moveTo>
                  <a:cubicBezTo>
                    <a:pt x="1869" y="1158"/>
                    <a:pt x="1935" y="1159"/>
                    <a:pt x="1932" y="1269"/>
                  </a:cubicBezTo>
                  <a:cubicBezTo>
                    <a:pt x="1940" y="1268"/>
                    <a:pt x="1946" y="1267"/>
                    <a:pt x="1951" y="1266"/>
                  </a:cubicBezTo>
                  <a:cubicBezTo>
                    <a:pt x="1958" y="1181"/>
                    <a:pt x="1880" y="1117"/>
                    <a:pt x="1788" y="1163"/>
                  </a:cubicBezTo>
                  <a:cubicBezTo>
                    <a:pt x="1788" y="1168"/>
                    <a:pt x="1789" y="1174"/>
                    <a:pt x="1789" y="1181"/>
                  </a:cubicBezTo>
                  <a:close/>
                  <a:moveTo>
                    <a:pt x="1960" y="1817"/>
                  </a:moveTo>
                  <a:cubicBezTo>
                    <a:pt x="1977" y="1825"/>
                    <a:pt x="1978" y="1811"/>
                    <a:pt x="1979" y="1804"/>
                  </a:cubicBezTo>
                  <a:cubicBezTo>
                    <a:pt x="1991" y="1744"/>
                    <a:pt x="2003" y="1685"/>
                    <a:pt x="2014" y="1626"/>
                  </a:cubicBezTo>
                  <a:cubicBezTo>
                    <a:pt x="2001" y="1620"/>
                    <a:pt x="1996" y="1627"/>
                    <a:pt x="1993" y="1638"/>
                  </a:cubicBezTo>
                  <a:cubicBezTo>
                    <a:pt x="1983" y="1682"/>
                    <a:pt x="1973" y="1726"/>
                    <a:pt x="1964" y="1771"/>
                  </a:cubicBezTo>
                  <a:cubicBezTo>
                    <a:pt x="1961" y="1786"/>
                    <a:pt x="1961" y="1802"/>
                    <a:pt x="1960" y="1817"/>
                  </a:cubicBezTo>
                  <a:close/>
                  <a:moveTo>
                    <a:pt x="844" y="1018"/>
                  </a:moveTo>
                  <a:cubicBezTo>
                    <a:pt x="786" y="1061"/>
                    <a:pt x="784" y="1117"/>
                    <a:pt x="801" y="1179"/>
                  </a:cubicBezTo>
                  <a:cubicBezTo>
                    <a:pt x="808" y="1179"/>
                    <a:pt x="813" y="1179"/>
                    <a:pt x="820" y="1179"/>
                  </a:cubicBezTo>
                  <a:cubicBezTo>
                    <a:pt x="820" y="1124"/>
                    <a:pt x="806" y="1067"/>
                    <a:pt x="844" y="1018"/>
                  </a:cubicBezTo>
                  <a:close/>
                  <a:moveTo>
                    <a:pt x="1698" y="1201"/>
                  </a:moveTo>
                  <a:cubicBezTo>
                    <a:pt x="1695" y="1253"/>
                    <a:pt x="1693" y="1304"/>
                    <a:pt x="1690" y="1354"/>
                  </a:cubicBezTo>
                  <a:cubicBezTo>
                    <a:pt x="1710" y="1359"/>
                    <a:pt x="1711" y="1347"/>
                    <a:pt x="1712" y="1336"/>
                  </a:cubicBezTo>
                  <a:cubicBezTo>
                    <a:pt x="1714" y="1307"/>
                    <a:pt x="1718" y="1279"/>
                    <a:pt x="1720" y="1250"/>
                  </a:cubicBezTo>
                  <a:cubicBezTo>
                    <a:pt x="1721" y="1234"/>
                    <a:pt x="1720" y="1217"/>
                    <a:pt x="1720" y="1201"/>
                  </a:cubicBezTo>
                  <a:cubicBezTo>
                    <a:pt x="1712" y="1201"/>
                    <a:pt x="1707" y="1201"/>
                    <a:pt x="1698" y="1201"/>
                  </a:cubicBezTo>
                  <a:close/>
                  <a:moveTo>
                    <a:pt x="2235" y="1630"/>
                  </a:moveTo>
                  <a:cubicBezTo>
                    <a:pt x="2269" y="1672"/>
                    <a:pt x="2251" y="1722"/>
                    <a:pt x="2258" y="1768"/>
                  </a:cubicBezTo>
                  <a:cubicBezTo>
                    <a:pt x="2264" y="1768"/>
                    <a:pt x="2270" y="1767"/>
                    <a:pt x="2278" y="1766"/>
                  </a:cubicBezTo>
                  <a:cubicBezTo>
                    <a:pt x="2278" y="1739"/>
                    <a:pt x="2280" y="1713"/>
                    <a:pt x="2277" y="1688"/>
                  </a:cubicBezTo>
                  <a:cubicBezTo>
                    <a:pt x="2274" y="1663"/>
                    <a:pt x="2262" y="1641"/>
                    <a:pt x="2235" y="1630"/>
                  </a:cubicBezTo>
                  <a:close/>
                  <a:moveTo>
                    <a:pt x="636" y="1839"/>
                  </a:moveTo>
                  <a:cubicBezTo>
                    <a:pt x="620" y="1888"/>
                    <a:pt x="639" y="1924"/>
                    <a:pt x="660" y="1959"/>
                  </a:cubicBezTo>
                  <a:cubicBezTo>
                    <a:pt x="663" y="1963"/>
                    <a:pt x="672" y="1962"/>
                    <a:pt x="680" y="1963"/>
                  </a:cubicBezTo>
                  <a:cubicBezTo>
                    <a:pt x="668" y="1924"/>
                    <a:pt x="647" y="1893"/>
                    <a:pt x="651" y="1855"/>
                  </a:cubicBezTo>
                  <a:cubicBezTo>
                    <a:pt x="652" y="1851"/>
                    <a:pt x="643" y="1846"/>
                    <a:pt x="636" y="1839"/>
                  </a:cubicBezTo>
                  <a:close/>
                  <a:moveTo>
                    <a:pt x="2097" y="1618"/>
                  </a:moveTo>
                  <a:cubicBezTo>
                    <a:pt x="2137" y="1618"/>
                    <a:pt x="2176" y="1618"/>
                    <a:pt x="2215" y="1618"/>
                  </a:cubicBezTo>
                  <a:cubicBezTo>
                    <a:pt x="2206" y="1590"/>
                    <a:pt x="2169" y="1585"/>
                    <a:pt x="2097" y="1602"/>
                  </a:cubicBezTo>
                  <a:cubicBezTo>
                    <a:pt x="2097" y="1607"/>
                    <a:pt x="2097" y="1612"/>
                    <a:pt x="2097" y="1618"/>
                  </a:cubicBezTo>
                  <a:close/>
                  <a:moveTo>
                    <a:pt x="852" y="1012"/>
                  </a:moveTo>
                  <a:cubicBezTo>
                    <a:pt x="869" y="1006"/>
                    <a:pt x="886" y="998"/>
                    <a:pt x="904" y="994"/>
                  </a:cubicBezTo>
                  <a:cubicBezTo>
                    <a:pt x="923" y="990"/>
                    <a:pt x="943" y="990"/>
                    <a:pt x="963" y="987"/>
                  </a:cubicBezTo>
                  <a:cubicBezTo>
                    <a:pt x="963" y="981"/>
                    <a:pt x="963" y="975"/>
                    <a:pt x="963" y="966"/>
                  </a:cubicBezTo>
                  <a:cubicBezTo>
                    <a:pt x="921" y="973"/>
                    <a:pt x="877" y="969"/>
                    <a:pt x="852" y="1012"/>
                  </a:cubicBezTo>
                  <a:close/>
                  <a:moveTo>
                    <a:pt x="670" y="1800"/>
                  </a:moveTo>
                  <a:cubicBezTo>
                    <a:pt x="697" y="1796"/>
                    <a:pt x="724" y="1791"/>
                    <a:pt x="750" y="1788"/>
                  </a:cubicBezTo>
                  <a:cubicBezTo>
                    <a:pt x="764" y="1787"/>
                    <a:pt x="765" y="1780"/>
                    <a:pt x="762" y="1768"/>
                  </a:cubicBezTo>
                  <a:cubicBezTo>
                    <a:pt x="727" y="1769"/>
                    <a:pt x="692" y="1766"/>
                    <a:pt x="670" y="1800"/>
                  </a:cubicBezTo>
                  <a:close/>
                </a:path>
              </a:pathLst>
            </a:custGeom>
            <a:solidFill>
              <a:srgbClr val="FFFFFF"/>
            </a:solidFill>
            <a:ln w="9525">
              <a:noFill/>
              <a:miter lim="800000"/>
            </a:ln>
          </p:spPr>
          <p:txBody>
            <a:bodyPr/>
            <a:lstStyle/>
            <a:p>
              <a:endParaRPr lang="zh-CN" altLang="en-US">
                <a:latin typeface="等线"/>
              </a:endParaRPr>
            </a:p>
          </p:txBody>
        </p:sp>
        <p:sp>
          <p:nvSpPr>
            <p:cNvPr id="350" name="椭圆 349"/>
            <p:cNvSpPr/>
            <p:nvPr/>
          </p:nvSpPr>
          <p:spPr>
            <a:xfrm>
              <a:off x="6518544" y="2416266"/>
              <a:ext cx="1904288" cy="1904481"/>
            </a:xfrm>
            <a:prstGeom prst="ellipse">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7" name="椭圆 356"/>
            <p:cNvSpPr/>
            <p:nvPr/>
          </p:nvSpPr>
          <p:spPr>
            <a:xfrm>
              <a:off x="9482750" y="2416266"/>
              <a:ext cx="1904288" cy="1904481"/>
            </a:xfrm>
            <a:prstGeom prst="ellipse">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8" name="椭圆 347"/>
            <p:cNvSpPr/>
            <p:nvPr/>
          </p:nvSpPr>
          <p:spPr>
            <a:xfrm>
              <a:off x="7810367" y="2136764"/>
              <a:ext cx="2284847" cy="2286568"/>
            </a:xfrm>
            <a:prstGeom prst="ellipse">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1748" name="Freeform 192"/>
          <p:cNvSpPr>
            <a:spLocks noChangeAspect="1" noEditPoints="1"/>
          </p:cNvSpPr>
          <p:nvPr/>
        </p:nvSpPr>
        <p:spPr bwMode="auto">
          <a:xfrm>
            <a:off x="1174750" y="2016125"/>
            <a:ext cx="568325" cy="530225"/>
          </a:xfrm>
          <a:custGeom>
            <a:avLst/>
            <a:gdLst>
              <a:gd name="T0" fmla="*/ 2147483647 w 45"/>
              <a:gd name="T1" fmla="*/ 2147483647 h 42"/>
              <a:gd name="T2" fmla="*/ 2147483647 w 45"/>
              <a:gd name="T3" fmla="*/ 2147483647 h 42"/>
              <a:gd name="T4" fmla="*/ 2147483647 w 45"/>
              <a:gd name="T5" fmla="*/ 2147483647 h 42"/>
              <a:gd name="T6" fmla="*/ 2147483647 w 45"/>
              <a:gd name="T7" fmla="*/ 2147483647 h 42"/>
              <a:gd name="T8" fmla="*/ 0 w 45"/>
              <a:gd name="T9" fmla="*/ 2147483647 h 42"/>
              <a:gd name="T10" fmla="*/ 0 w 45"/>
              <a:gd name="T11" fmla="*/ 2147483647 h 42"/>
              <a:gd name="T12" fmla="*/ 0 w 45"/>
              <a:gd name="T13" fmla="*/ 2147483647 h 42"/>
              <a:gd name="T14" fmla="*/ 0 w 45"/>
              <a:gd name="T15" fmla="*/ 2147483647 h 42"/>
              <a:gd name="T16" fmla="*/ 2147483647 w 45"/>
              <a:gd name="T17" fmla="*/ 2147483647 h 42"/>
              <a:gd name="T18" fmla="*/ 2147483647 w 45"/>
              <a:gd name="T19" fmla="*/ 2147483647 h 42"/>
              <a:gd name="T20" fmla="*/ 2147483647 w 45"/>
              <a:gd name="T21" fmla="*/ 2147483647 h 42"/>
              <a:gd name="T22" fmla="*/ 2147483647 w 45"/>
              <a:gd name="T23" fmla="*/ 2147483647 h 42"/>
              <a:gd name="T24" fmla="*/ 2147483647 w 45"/>
              <a:gd name="T25" fmla="*/ 2147483647 h 42"/>
              <a:gd name="T26" fmla="*/ 2147483647 w 45"/>
              <a:gd name="T27" fmla="*/ 2147483647 h 42"/>
              <a:gd name="T28" fmla="*/ 2147483647 w 45"/>
              <a:gd name="T29" fmla="*/ 2147483647 h 42"/>
              <a:gd name="T30" fmla="*/ 2147483647 w 45"/>
              <a:gd name="T31" fmla="*/ 2147483647 h 42"/>
              <a:gd name="T32" fmla="*/ 2147483647 w 45"/>
              <a:gd name="T33" fmla="*/ 2147483647 h 42"/>
              <a:gd name="T34" fmla="*/ 2147483647 w 45"/>
              <a:gd name="T35" fmla="*/ 2147483647 h 42"/>
              <a:gd name="T36" fmla="*/ 2147483647 w 45"/>
              <a:gd name="T37" fmla="*/ 2147483647 h 42"/>
              <a:gd name="T38" fmla="*/ 2147483647 w 45"/>
              <a:gd name="T39" fmla="*/ 2147483647 h 42"/>
              <a:gd name="T40" fmla="*/ 2147483647 w 45"/>
              <a:gd name="T41" fmla="*/ 0 h 42"/>
              <a:gd name="T42" fmla="*/ 2147483647 w 45"/>
              <a:gd name="T43" fmla="*/ 0 h 42"/>
              <a:gd name="T44" fmla="*/ 2147483647 w 45"/>
              <a:gd name="T45" fmla="*/ 2147483647 h 42"/>
              <a:gd name="T46" fmla="*/ 2147483647 w 45"/>
              <a:gd name="T47" fmla="*/ 2147483647 h 42"/>
              <a:gd name="T48" fmla="*/ 2147483647 w 45"/>
              <a:gd name="T49" fmla="*/ 2147483647 h 42"/>
              <a:gd name="T50" fmla="*/ 2147483647 w 45"/>
              <a:gd name="T51" fmla="*/ 2147483647 h 42"/>
              <a:gd name="T52" fmla="*/ 2147483647 w 45"/>
              <a:gd name="T53" fmla="*/ 2147483647 h 42"/>
              <a:gd name="T54" fmla="*/ 2147483647 w 45"/>
              <a:gd name="T55" fmla="*/ 2147483647 h 42"/>
              <a:gd name="T56" fmla="*/ 2147483647 w 45"/>
              <a:gd name="T57" fmla="*/ 2147483647 h 42"/>
              <a:gd name="T58" fmla="*/ 2147483647 w 45"/>
              <a:gd name="T59" fmla="*/ 2147483647 h 42"/>
              <a:gd name="T60" fmla="*/ 2147483647 w 45"/>
              <a:gd name="T61" fmla="*/ 2147483647 h 42"/>
              <a:gd name="T62" fmla="*/ 2147483647 w 45"/>
              <a:gd name="T63" fmla="*/ 2147483647 h 42"/>
              <a:gd name="T64" fmla="*/ 2147483647 w 45"/>
              <a:gd name="T65" fmla="*/ 2147483647 h 42"/>
              <a:gd name="T66" fmla="*/ 2147483647 w 45"/>
              <a:gd name="T67" fmla="*/ 2147483647 h 42"/>
              <a:gd name="T68" fmla="*/ 2147483647 w 45"/>
              <a:gd name="T69" fmla="*/ 2147483647 h 42"/>
              <a:gd name="T70" fmla="*/ 2147483647 w 45"/>
              <a:gd name="T71" fmla="*/ 2147483647 h 42"/>
              <a:gd name="T72" fmla="*/ 2147483647 w 45"/>
              <a:gd name="T73" fmla="*/ 2147483647 h 42"/>
              <a:gd name="T74" fmla="*/ 2147483647 w 45"/>
              <a:gd name="T75" fmla="*/ 2147483647 h 42"/>
              <a:gd name="T76" fmla="*/ 2147483647 w 45"/>
              <a:gd name="T77" fmla="*/ 2147483647 h 42"/>
              <a:gd name="T78" fmla="*/ 2147483647 w 45"/>
              <a:gd name="T79" fmla="*/ 2147483647 h 42"/>
              <a:gd name="T80" fmla="*/ 2147483647 w 45"/>
              <a:gd name="T81" fmla="*/ 2147483647 h 42"/>
              <a:gd name="T82" fmla="*/ 2147483647 w 45"/>
              <a:gd name="T83" fmla="*/ 2147483647 h 42"/>
              <a:gd name="T84" fmla="*/ 2147483647 w 45"/>
              <a:gd name="T85" fmla="*/ 2147483647 h 42"/>
              <a:gd name="T86" fmla="*/ 2147483647 w 45"/>
              <a:gd name="T87" fmla="*/ 2147483647 h 42"/>
              <a:gd name="T88" fmla="*/ 2147483647 w 45"/>
              <a:gd name="T89" fmla="*/ 2147483647 h 42"/>
              <a:gd name="T90" fmla="*/ 2147483647 w 45"/>
              <a:gd name="T91" fmla="*/ 2147483647 h 42"/>
              <a:gd name="T92" fmla="*/ 2147483647 w 45"/>
              <a:gd name="T93" fmla="*/ 2147483647 h 42"/>
              <a:gd name="T94" fmla="*/ 2147483647 w 45"/>
              <a:gd name="T95" fmla="*/ 2147483647 h 42"/>
              <a:gd name="T96" fmla="*/ 2147483647 w 45"/>
              <a:gd name="T97" fmla="*/ 2147483647 h 42"/>
              <a:gd name="T98" fmla="*/ 2147483647 w 45"/>
              <a:gd name="T99" fmla="*/ 2147483647 h 42"/>
              <a:gd name="T100" fmla="*/ 2147483647 w 45"/>
              <a:gd name="T101" fmla="*/ 2147483647 h 42"/>
              <a:gd name="T102" fmla="*/ 2147483647 w 45"/>
              <a:gd name="T103" fmla="*/ 2147483647 h 42"/>
              <a:gd name="T104" fmla="*/ 2147483647 w 45"/>
              <a:gd name="T105" fmla="*/ 2147483647 h 42"/>
              <a:gd name="T106" fmla="*/ 2147483647 w 45"/>
              <a:gd name="T107" fmla="*/ 2147483647 h 4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45"/>
              <a:gd name="T163" fmla="*/ 0 h 42"/>
              <a:gd name="T164" fmla="*/ 45 w 45"/>
              <a:gd name="T165" fmla="*/ 42 h 42"/>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45" h="42">
                <a:moveTo>
                  <a:pt x="44" y="13"/>
                </a:moveTo>
                <a:cubicBezTo>
                  <a:pt x="37" y="38"/>
                  <a:pt x="37" y="38"/>
                  <a:pt x="37" y="38"/>
                </a:cubicBezTo>
                <a:cubicBezTo>
                  <a:pt x="36" y="40"/>
                  <a:pt x="34" y="42"/>
                  <a:pt x="32" y="42"/>
                </a:cubicBezTo>
                <a:cubicBezTo>
                  <a:pt x="7" y="42"/>
                  <a:pt x="7" y="42"/>
                  <a:pt x="7" y="42"/>
                </a:cubicBezTo>
                <a:cubicBezTo>
                  <a:pt x="4" y="42"/>
                  <a:pt x="1" y="39"/>
                  <a:pt x="0" y="37"/>
                </a:cubicBezTo>
                <a:cubicBezTo>
                  <a:pt x="0" y="35"/>
                  <a:pt x="0" y="34"/>
                  <a:pt x="0" y="33"/>
                </a:cubicBezTo>
                <a:cubicBezTo>
                  <a:pt x="0" y="33"/>
                  <a:pt x="0" y="32"/>
                  <a:pt x="0" y="32"/>
                </a:cubicBezTo>
                <a:cubicBezTo>
                  <a:pt x="0" y="31"/>
                  <a:pt x="0" y="31"/>
                  <a:pt x="0" y="30"/>
                </a:cubicBezTo>
                <a:cubicBezTo>
                  <a:pt x="0" y="30"/>
                  <a:pt x="1" y="29"/>
                  <a:pt x="1" y="29"/>
                </a:cubicBezTo>
                <a:cubicBezTo>
                  <a:pt x="2" y="27"/>
                  <a:pt x="3" y="25"/>
                  <a:pt x="3" y="24"/>
                </a:cubicBezTo>
                <a:cubicBezTo>
                  <a:pt x="3" y="23"/>
                  <a:pt x="3" y="23"/>
                  <a:pt x="3" y="22"/>
                </a:cubicBezTo>
                <a:cubicBezTo>
                  <a:pt x="3" y="22"/>
                  <a:pt x="4" y="21"/>
                  <a:pt x="4" y="21"/>
                </a:cubicBezTo>
                <a:cubicBezTo>
                  <a:pt x="5" y="20"/>
                  <a:pt x="6" y="17"/>
                  <a:pt x="6" y="16"/>
                </a:cubicBezTo>
                <a:cubicBezTo>
                  <a:pt x="6" y="15"/>
                  <a:pt x="6" y="15"/>
                  <a:pt x="6" y="14"/>
                </a:cubicBezTo>
                <a:cubicBezTo>
                  <a:pt x="6" y="14"/>
                  <a:pt x="7" y="13"/>
                  <a:pt x="7" y="13"/>
                </a:cubicBezTo>
                <a:cubicBezTo>
                  <a:pt x="8" y="12"/>
                  <a:pt x="9" y="9"/>
                  <a:pt x="9" y="8"/>
                </a:cubicBezTo>
                <a:cubicBezTo>
                  <a:pt x="9" y="8"/>
                  <a:pt x="9" y="7"/>
                  <a:pt x="9" y="7"/>
                </a:cubicBezTo>
                <a:cubicBezTo>
                  <a:pt x="9" y="6"/>
                  <a:pt x="10" y="6"/>
                  <a:pt x="10" y="5"/>
                </a:cubicBezTo>
                <a:cubicBezTo>
                  <a:pt x="11" y="3"/>
                  <a:pt x="11" y="0"/>
                  <a:pt x="15" y="1"/>
                </a:cubicBezTo>
                <a:cubicBezTo>
                  <a:pt x="15" y="1"/>
                  <a:pt x="15" y="1"/>
                  <a:pt x="15" y="1"/>
                </a:cubicBezTo>
                <a:cubicBezTo>
                  <a:pt x="15" y="1"/>
                  <a:pt x="16" y="0"/>
                  <a:pt x="16" y="0"/>
                </a:cubicBezTo>
                <a:cubicBezTo>
                  <a:pt x="36" y="0"/>
                  <a:pt x="36" y="0"/>
                  <a:pt x="36" y="0"/>
                </a:cubicBezTo>
                <a:cubicBezTo>
                  <a:pt x="38" y="0"/>
                  <a:pt x="39" y="1"/>
                  <a:pt x="40" y="2"/>
                </a:cubicBezTo>
                <a:cubicBezTo>
                  <a:pt x="40" y="3"/>
                  <a:pt x="40" y="4"/>
                  <a:pt x="40" y="5"/>
                </a:cubicBezTo>
                <a:cubicBezTo>
                  <a:pt x="33" y="30"/>
                  <a:pt x="33" y="30"/>
                  <a:pt x="33" y="30"/>
                </a:cubicBezTo>
                <a:cubicBezTo>
                  <a:pt x="31" y="34"/>
                  <a:pt x="31" y="35"/>
                  <a:pt x="27" y="35"/>
                </a:cubicBezTo>
                <a:cubicBezTo>
                  <a:pt x="4" y="35"/>
                  <a:pt x="4" y="35"/>
                  <a:pt x="4" y="35"/>
                </a:cubicBezTo>
                <a:cubicBezTo>
                  <a:pt x="4" y="35"/>
                  <a:pt x="3" y="35"/>
                  <a:pt x="3" y="35"/>
                </a:cubicBezTo>
                <a:cubicBezTo>
                  <a:pt x="3" y="36"/>
                  <a:pt x="3" y="36"/>
                  <a:pt x="3" y="36"/>
                </a:cubicBezTo>
                <a:cubicBezTo>
                  <a:pt x="4" y="38"/>
                  <a:pt x="5" y="38"/>
                  <a:pt x="7" y="38"/>
                </a:cubicBezTo>
                <a:cubicBezTo>
                  <a:pt x="32" y="38"/>
                  <a:pt x="32" y="38"/>
                  <a:pt x="32" y="38"/>
                </a:cubicBezTo>
                <a:cubicBezTo>
                  <a:pt x="33" y="38"/>
                  <a:pt x="34" y="38"/>
                  <a:pt x="34" y="37"/>
                </a:cubicBezTo>
                <a:cubicBezTo>
                  <a:pt x="42" y="10"/>
                  <a:pt x="42" y="10"/>
                  <a:pt x="42" y="10"/>
                </a:cubicBezTo>
                <a:cubicBezTo>
                  <a:pt x="42" y="10"/>
                  <a:pt x="42" y="9"/>
                  <a:pt x="42" y="9"/>
                </a:cubicBezTo>
                <a:cubicBezTo>
                  <a:pt x="43" y="9"/>
                  <a:pt x="43" y="9"/>
                  <a:pt x="44" y="10"/>
                </a:cubicBezTo>
                <a:cubicBezTo>
                  <a:pt x="44" y="11"/>
                  <a:pt x="45" y="12"/>
                  <a:pt x="44" y="13"/>
                </a:cubicBezTo>
                <a:moveTo>
                  <a:pt x="14" y="18"/>
                </a:moveTo>
                <a:cubicBezTo>
                  <a:pt x="30" y="18"/>
                  <a:pt x="30" y="18"/>
                  <a:pt x="30" y="18"/>
                </a:cubicBezTo>
                <a:cubicBezTo>
                  <a:pt x="30" y="18"/>
                  <a:pt x="31" y="17"/>
                  <a:pt x="31" y="17"/>
                </a:cubicBezTo>
                <a:cubicBezTo>
                  <a:pt x="32" y="15"/>
                  <a:pt x="32" y="15"/>
                  <a:pt x="32" y="15"/>
                </a:cubicBezTo>
                <a:cubicBezTo>
                  <a:pt x="32" y="15"/>
                  <a:pt x="31" y="14"/>
                  <a:pt x="31" y="14"/>
                </a:cubicBezTo>
                <a:cubicBezTo>
                  <a:pt x="15" y="14"/>
                  <a:pt x="15" y="14"/>
                  <a:pt x="15" y="14"/>
                </a:cubicBezTo>
                <a:cubicBezTo>
                  <a:pt x="14" y="14"/>
                  <a:pt x="14" y="15"/>
                  <a:pt x="14" y="15"/>
                </a:cubicBezTo>
                <a:cubicBezTo>
                  <a:pt x="13" y="17"/>
                  <a:pt x="13" y="17"/>
                  <a:pt x="13" y="17"/>
                </a:cubicBezTo>
                <a:cubicBezTo>
                  <a:pt x="13" y="17"/>
                  <a:pt x="13" y="18"/>
                  <a:pt x="14" y="18"/>
                </a:cubicBezTo>
                <a:moveTo>
                  <a:pt x="16" y="11"/>
                </a:moveTo>
                <a:cubicBezTo>
                  <a:pt x="32" y="11"/>
                  <a:pt x="32" y="11"/>
                  <a:pt x="32" y="11"/>
                </a:cubicBezTo>
                <a:cubicBezTo>
                  <a:pt x="33" y="11"/>
                  <a:pt x="33" y="10"/>
                  <a:pt x="33" y="10"/>
                </a:cubicBezTo>
                <a:cubicBezTo>
                  <a:pt x="34" y="8"/>
                  <a:pt x="34" y="8"/>
                  <a:pt x="34" y="8"/>
                </a:cubicBezTo>
                <a:cubicBezTo>
                  <a:pt x="34" y="8"/>
                  <a:pt x="34" y="7"/>
                  <a:pt x="33" y="7"/>
                </a:cubicBezTo>
                <a:cubicBezTo>
                  <a:pt x="17" y="7"/>
                  <a:pt x="17" y="7"/>
                  <a:pt x="17" y="7"/>
                </a:cubicBezTo>
                <a:cubicBezTo>
                  <a:pt x="16" y="7"/>
                  <a:pt x="16" y="8"/>
                  <a:pt x="16" y="8"/>
                </a:cubicBezTo>
                <a:cubicBezTo>
                  <a:pt x="15" y="10"/>
                  <a:pt x="15" y="10"/>
                  <a:pt x="15" y="10"/>
                </a:cubicBezTo>
                <a:cubicBezTo>
                  <a:pt x="15" y="10"/>
                  <a:pt x="15" y="11"/>
                  <a:pt x="16" y="11"/>
                </a:cubicBezTo>
              </a:path>
            </a:pathLst>
          </a:custGeom>
          <a:solidFill>
            <a:schemeClr val="bg1"/>
          </a:solidFill>
          <a:ln w="9525">
            <a:noFill/>
            <a:miter lim="800000"/>
          </a:ln>
        </p:spPr>
        <p:txBody>
          <a:bodyPr/>
          <a:lstStyle/>
          <a:p>
            <a:endParaRPr lang="en-AU" altLang="zh-CN">
              <a:latin typeface="等线"/>
            </a:endParaRPr>
          </a:p>
        </p:txBody>
      </p:sp>
      <p:grpSp>
        <p:nvGrpSpPr>
          <p:cNvPr id="31749" name="组合 3"/>
          <p:cNvGrpSpPr/>
          <p:nvPr/>
        </p:nvGrpSpPr>
        <p:grpSpPr bwMode="auto">
          <a:xfrm>
            <a:off x="958850" y="3405188"/>
            <a:ext cx="5095875" cy="862012"/>
            <a:chOff x="959380" y="3395555"/>
            <a:chExt cx="5095230" cy="861199"/>
          </a:xfrm>
        </p:grpSpPr>
        <p:sp>
          <p:nvSpPr>
            <p:cNvPr id="360" name="六边形 359"/>
            <p:cNvSpPr/>
            <p:nvPr/>
          </p:nvSpPr>
          <p:spPr>
            <a:xfrm>
              <a:off x="959380" y="3395555"/>
              <a:ext cx="998412" cy="861199"/>
            </a:xfrm>
            <a:prstGeom prst="hexagon">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7" name="文本框 366"/>
            <p:cNvSpPr txBox="1"/>
            <p:nvPr/>
          </p:nvSpPr>
          <p:spPr>
            <a:xfrm>
              <a:off x="2089537" y="3565257"/>
              <a:ext cx="3965073" cy="647089"/>
            </a:xfrm>
            <a:prstGeom prst="rect">
              <a:avLst/>
            </a:prstGeom>
            <a:noFill/>
          </p:spPr>
          <p:txBody>
            <a:bodyPr>
              <a:spAutoFit/>
            </a:bodyPr>
            <a:lstStyle/>
            <a:p>
              <a:pPr fontAlgn="auto">
                <a:lnSpc>
                  <a:spcPct val="150000"/>
                </a:lnSpc>
                <a:spcBef>
                  <a:spcPts val="0"/>
                </a:spcBef>
                <a:spcAft>
                  <a:spcPts val="0"/>
                </a:spcAft>
                <a:defRPr/>
              </a:pPr>
              <a:r>
                <a:rPr lang="x-none" altLang="zh-CN" sz="2400" b="1" cap="all" spc="20" dirty="0">
                  <a:solidFill>
                    <a:srgbClr val="F1D79A"/>
                  </a:solidFill>
                  <a:latin typeface="微软雅黑" panose="020B0503020204020204" pitchFamily="34" charset="-122"/>
                  <a:ea typeface="微软雅黑" panose="020B0503020204020204" pitchFamily="34" charset="-122"/>
                  <a:cs typeface="仿宋_GB2312"/>
                </a:rPr>
                <a:t>可能性</a:t>
              </a:r>
              <a:r>
                <a:rPr lang="x-none" altLang="zh-CN" cap="all" spc="20" dirty="0">
                  <a:latin typeface="微软雅黑" panose="020B0503020204020204" pitchFamily="34" charset="-122"/>
                  <a:ea typeface="微软雅黑" panose="020B0503020204020204" pitchFamily="34" charset="-122"/>
                  <a:cs typeface="仿宋_GB2312"/>
                </a:rPr>
                <a:t>，是指危险情况发生的概率。</a:t>
              </a:r>
              <a:endParaRPr lang="zh-CN" altLang="en-US"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grpSp>
      <p:grpSp>
        <p:nvGrpSpPr>
          <p:cNvPr id="31750" name="组合 2"/>
          <p:cNvGrpSpPr/>
          <p:nvPr/>
        </p:nvGrpSpPr>
        <p:grpSpPr bwMode="auto">
          <a:xfrm>
            <a:off x="958850" y="4865688"/>
            <a:ext cx="5264150" cy="1130300"/>
            <a:chOff x="959380" y="4865612"/>
            <a:chExt cx="5263862" cy="1131080"/>
          </a:xfrm>
        </p:grpSpPr>
        <p:sp>
          <p:nvSpPr>
            <p:cNvPr id="361" name="六边形 360"/>
            <p:cNvSpPr/>
            <p:nvPr/>
          </p:nvSpPr>
          <p:spPr>
            <a:xfrm>
              <a:off x="959380" y="4960928"/>
              <a:ext cx="998483" cy="861019"/>
            </a:xfrm>
            <a:prstGeom prst="hexagon">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8" name="文本框 367"/>
            <p:cNvSpPr txBox="1"/>
            <p:nvPr/>
          </p:nvSpPr>
          <p:spPr>
            <a:xfrm>
              <a:off x="2089618" y="4865612"/>
              <a:ext cx="4133624" cy="1131080"/>
            </a:xfrm>
            <a:prstGeom prst="rect">
              <a:avLst/>
            </a:prstGeom>
            <a:noFill/>
          </p:spPr>
          <p:txBody>
            <a:bodyPr>
              <a:spAutoFit/>
            </a:bodyPr>
            <a:lstStyle/>
            <a:p>
              <a:pPr algn="just" fontAlgn="auto">
                <a:lnSpc>
                  <a:spcPts val="2700"/>
                </a:lnSpc>
                <a:spcBef>
                  <a:spcPts val="0"/>
                </a:spcBef>
                <a:spcAft>
                  <a:spcPts val="0"/>
                </a:spcAft>
                <a:defRPr/>
              </a:pPr>
              <a:r>
                <a:rPr lang="x-none" altLang="zh-CN" sz="2400" b="1" cap="all" spc="20" dirty="0">
                  <a:solidFill>
                    <a:srgbClr val="BCE1B6"/>
                  </a:solidFill>
                  <a:latin typeface="微软雅黑" panose="020B0503020204020204" pitchFamily="34" charset="-122"/>
                  <a:ea typeface="微软雅黑" panose="020B0503020204020204" pitchFamily="34" charset="-122"/>
                  <a:cs typeface="仿宋_GB2312"/>
                </a:rPr>
                <a:t>严重性</a:t>
              </a:r>
              <a:r>
                <a:rPr lang="x-none" altLang="zh-CN" cap="all" spc="20" dirty="0">
                  <a:latin typeface="微软雅黑" panose="020B0503020204020204" pitchFamily="34" charset="-122"/>
                  <a:ea typeface="微软雅黑" panose="020B0503020204020204" pitchFamily="34" charset="-122"/>
                  <a:cs typeface="仿宋_GB2312"/>
                </a:rPr>
                <a:t>，是指危险情况一旦发生后，将造成的人员伤害和经济损失的大小和程度。</a:t>
              </a:r>
              <a:endParaRPr lang="zh-CN" altLang="zh-CN" sz="1400" dirty="0">
                <a:latin typeface="微软雅黑" panose="020B0503020204020204" pitchFamily="34" charset="-122"/>
                <a:ea typeface="微软雅黑" panose="020B0503020204020204" pitchFamily="34" charset="-122"/>
              </a:endParaRPr>
            </a:p>
          </p:txBody>
        </p:sp>
      </p:grpSp>
      <p:sp>
        <p:nvSpPr>
          <p:cNvPr id="31751" name="Freeform 12"/>
          <p:cNvSpPr>
            <a:spLocks noChangeAspect="1" noEditPoints="1"/>
          </p:cNvSpPr>
          <p:nvPr/>
        </p:nvSpPr>
        <p:spPr bwMode="auto">
          <a:xfrm>
            <a:off x="1193800" y="3554413"/>
            <a:ext cx="530225" cy="563562"/>
          </a:xfrm>
          <a:custGeom>
            <a:avLst/>
            <a:gdLst>
              <a:gd name="T0" fmla="*/ 2147483647 w 38"/>
              <a:gd name="T1" fmla="*/ 2147483647 h 41"/>
              <a:gd name="T2" fmla="*/ 2147483647 w 38"/>
              <a:gd name="T3" fmla="*/ 2147483647 h 41"/>
              <a:gd name="T4" fmla="*/ 0 w 38"/>
              <a:gd name="T5" fmla="*/ 2147483647 h 41"/>
              <a:gd name="T6" fmla="*/ 2147483647 w 38"/>
              <a:gd name="T7" fmla="*/ 2147483647 h 41"/>
              <a:gd name="T8" fmla="*/ 2147483647 w 38"/>
              <a:gd name="T9" fmla="*/ 2147483647 h 41"/>
              <a:gd name="T10" fmla="*/ 2147483647 w 38"/>
              <a:gd name="T11" fmla="*/ 2147483647 h 41"/>
              <a:gd name="T12" fmla="*/ 2147483647 w 38"/>
              <a:gd name="T13" fmla="*/ 2147483647 h 41"/>
              <a:gd name="T14" fmla="*/ 2147483647 w 38"/>
              <a:gd name="T15" fmla="*/ 2147483647 h 41"/>
              <a:gd name="T16" fmla="*/ 2147483647 w 38"/>
              <a:gd name="T17" fmla="*/ 2147483647 h 41"/>
              <a:gd name="T18" fmla="*/ 2147483647 w 38"/>
              <a:gd name="T19" fmla="*/ 2147483647 h 41"/>
              <a:gd name="T20" fmla="*/ 2147483647 w 38"/>
              <a:gd name="T21" fmla="*/ 0 h 41"/>
              <a:gd name="T22" fmla="*/ 2147483647 w 38"/>
              <a:gd name="T23" fmla="*/ 2147483647 h 41"/>
              <a:gd name="T24" fmla="*/ 2147483647 w 38"/>
              <a:gd name="T25" fmla="*/ 2147483647 h 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8"/>
              <a:gd name="T40" fmla="*/ 0 h 41"/>
              <a:gd name="T41" fmla="*/ 38 w 38"/>
              <a:gd name="T42" fmla="*/ 41 h 4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8" h="41">
                <a:moveTo>
                  <a:pt x="31" y="41"/>
                </a:moveTo>
                <a:cubicBezTo>
                  <a:pt x="7" y="41"/>
                  <a:pt x="7" y="41"/>
                  <a:pt x="7" y="41"/>
                </a:cubicBezTo>
                <a:cubicBezTo>
                  <a:pt x="3" y="41"/>
                  <a:pt x="0" y="38"/>
                  <a:pt x="0" y="34"/>
                </a:cubicBezTo>
                <a:cubicBezTo>
                  <a:pt x="0" y="28"/>
                  <a:pt x="1" y="18"/>
                  <a:pt x="9" y="18"/>
                </a:cubicBezTo>
                <a:cubicBezTo>
                  <a:pt x="10" y="18"/>
                  <a:pt x="14" y="22"/>
                  <a:pt x="19" y="22"/>
                </a:cubicBezTo>
                <a:cubicBezTo>
                  <a:pt x="24" y="22"/>
                  <a:pt x="28" y="18"/>
                  <a:pt x="28" y="18"/>
                </a:cubicBezTo>
                <a:cubicBezTo>
                  <a:pt x="36" y="18"/>
                  <a:pt x="38" y="28"/>
                  <a:pt x="38" y="34"/>
                </a:cubicBezTo>
                <a:cubicBezTo>
                  <a:pt x="38" y="38"/>
                  <a:pt x="35" y="41"/>
                  <a:pt x="31" y="41"/>
                </a:cubicBezTo>
                <a:moveTo>
                  <a:pt x="19" y="20"/>
                </a:moveTo>
                <a:cubicBezTo>
                  <a:pt x="13" y="20"/>
                  <a:pt x="9" y="15"/>
                  <a:pt x="9" y="10"/>
                </a:cubicBezTo>
                <a:cubicBezTo>
                  <a:pt x="9" y="4"/>
                  <a:pt x="13" y="0"/>
                  <a:pt x="19" y="0"/>
                </a:cubicBezTo>
                <a:cubicBezTo>
                  <a:pt x="25" y="0"/>
                  <a:pt x="29" y="4"/>
                  <a:pt x="29" y="10"/>
                </a:cubicBezTo>
                <a:cubicBezTo>
                  <a:pt x="29" y="15"/>
                  <a:pt x="25" y="20"/>
                  <a:pt x="19" y="20"/>
                </a:cubicBezTo>
              </a:path>
            </a:pathLst>
          </a:custGeom>
          <a:solidFill>
            <a:schemeClr val="bg1"/>
          </a:solidFill>
          <a:ln w="9525">
            <a:noFill/>
            <a:miter lim="800000"/>
          </a:ln>
        </p:spPr>
        <p:txBody>
          <a:bodyPr/>
          <a:lstStyle/>
          <a:p>
            <a:endParaRPr lang="en-AU" altLang="zh-CN">
              <a:latin typeface="等线"/>
            </a:endParaRPr>
          </a:p>
        </p:txBody>
      </p:sp>
      <p:sp>
        <p:nvSpPr>
          <p:cNvPr id="31752" name="Freeform 223"/>
          <p:cNvSpPr>
            <a:spLocks noChangeAspect="1"/>
          </p:cNvSpPr>
          <p:nvPr/>
        </p:nvSpPr>
        <p:spPr bwMode="auto">
          <a:xfrm>
            <a:off x="1168400" y="5141913"/>
            <a:ext cx="581025" cy="498475"/>
          </a:xfrm>
          <a:custGeom>
            <a:avLst/>
            <a:gdLst>
              <a:gd name="T0" fmla="*/ 2147483647 w 48"/>
              <a:gd name="T1" fmla="*/ 2147483647 h 41"/>
              <a:gd name="T2" fmla="*/ 2147483647 w 48"/>
              <a:gd name="T3" fmla="*/ 2147483647 h 41"/>
              <a:gd name="T4" fmla="*/ 2147483647 w 48"/>
              <a:gd name="T5" fmla="*/ 2147483647 h 41"/>
              <a:gd name="T6" fmla="*/ 2147483647 w 48"/>
              <a:gd name="T7" fmla="*/ 2147483647 h 41"/>
              <a:gd name="T8" fmla="*/ 2147483647 w 48"/>
              <a:gd name="T9" fmla="*/ 2147483647 h 41"/>
              <a:gd name="T10" fmla="*/ 2147483647 w 48"/>
              <a:gd name="T11" fmla="*/ 2147483647 h 41"/>
              <a:gd name="T12" fmla="*/ 2147483647 w 48"/>
              <a:gd name="T13" fmla="*/ 2147483647 h 41"/>
              <a:gd name="T14" fmla="*/ 2147483647 w 48"/>
              <a:gd name="T15" fmla="*/ 2147483647 h 41"/>
              <a:gd name="T16" fmla="*/ 0 w 48"/>
              <a:gd name="T17" fmla="*/ 2147483647 h 41"/>
              <a:gd name="T18" fmla="*/ 2147483647 w 48"/>
              <a:gd name="T19" fmla="*/ 0 h 41"/>
              <a:gd name="T20" fmla="*/ 2147483647 w 48"/>
              <a:gd name="T21" fmla="*/ 2147483647 h 41"/>
              <a:gd name="T22" fmla="*/ 2147483647 w 48"/>
              <a:gd name="T23" fmla="*/ 2147483647 h 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8"/>
              <a:gd name="T37" fmla="*/ 0 h 41"/>
              <a:gd name="T38" fmla="*/ 48 w 48"/>
              <a:gd name="T39" fmla="*/ 41 h 41"/>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8" h="41">
                <a:moveTo>
                  <a:pt x="24" y="34"/>
                </a:moveTo>
                <a:cubicBezTo>
                  <a:pt x="22" y="34"/>
                  <a:pt x="21" y="34"/>
                  <a:pt x="20" y="34"/>
                </a:cubicBezTo>
                <a:cubicBezTo>
                  <a:pt x="16" y="37"/>
                  <a:pt x="12" y="39"/>
                  <a:pt x="8" y="40"/>
                </a:cubicBezTo>
                <a:cubicBezTo>
                  <a:pt x="7" y="41"/>
                  <a:pt x="5" y="41"/>
                  <a:pt x="4" y="41"/>
                </a:cubicBezTo>
                <a:cubicBezTo>
                  <a:pt x="4" y="41"/>
                  <a:pt x="3" y="41"/>
                  <a:pt x="3" y="40"/>
                </a:cubicBezTo>
                <a:cubicBezTo>
                  <a:pt x="3" y="40"/>
                  <a:pt x="3" y="40"/>
                  <a:pt x="3" y="40"/>
                </a:cubicBezTo>
                <a:cubicBezTo>
                  <a:pt x="3" y="39"/>
                  <a:pt x="3" y="39"/>
                  <a:pt x="4" y="38"/>
                </a:cubicBezTo>
                <a:cubicBezTo>
                  <a:pt x="6" y="37"/>
                  <a:pt x="8" y="35"/>
                  <a:pt x="9" y="30"/>
                </a:cubicBezTo>
                <a:cubicBezTo>
                  <a:pt x="3" y="27"/>
                  <a:pt x="0" y="22"/>
                  <a:pt x="0" y="17"/>
                </a:cubicBezTo>
                <a:cubicBezTo>
                  <a:pt x="0" y="8"/>
                  <a:pt x="10" y="0"/>
                  <a:pt x="24" y="0"/>
                </a:cubicBezTo>
                <a:cubicBezTo>
                  <a:pt x="37" y="0"/>
                  <a:pt x="48" y="8"/>
                  <a:pt x="48" y="17"/>
                </a:cubicBezTo>
                <a:cubicBezTo>
                  <a:pt x="48" y="27"/>
                  <a:pt x="37" y="34"/>
                  <a:pt x="24" y="34"/>
                </a:cubicBezTo>
              </a:path>
            </a:pathLst>
          </a:custGeom>
          <a:solidFill>
            <a:schemeClr val="bg1"/>
          </a:solidFill>
          <a:ln w="9525">
            <a:noFill/>
            <a:miter lim="800000"/>
          </a:ln>
        </p:spPr>
        <p:txBody>
          <a:bodyPr/>
          <a:lstStyle/>
          <a:p>
            <a:endParaRPr lang="en-AU" altLang="zh-CN">
              <a:latin typeface="等线"/>
            </a:endParaRPr>
          </a:p>
        </p:txBody>
      </p:sp>
      <p:sp>
        <p:nvSpPr>
          <p:cNvPr id="29" name="文本框 28"/>
          <p:cNvSpPr txBox="1"/>
          <p:nvPr/>
        </p:nvSpPr>
        <p:spPr>
          <a:xfrm>
            <a:off x="1052513" y="347663"/>
            <a:ext cx="2455862" cy="706755"/>
          </a:xfrm>
          <a:prstGeom prst="rect">
            <a:avLst/>
          </a:prstGeom>
          <a:noFill/>
        </p:spPr>
        <p:txBody>
          <a:bodyPr>
            <a:spAutoFit/>
          </a:bodyPr>
          <a:lstStyle/>
          <a:p>
            <a:pPr fontAlgn="auto">
              <a:spcBef>
                <a:spcPts val="0"/>
              </a:spcBef>
              <a:spcAft>
                <a:spcPts val="0"/>
              </a:spcAft>
              <a:defRPr/>
            </a:pPr>
            <a:r>
              <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rPr>
              <a:t>4 </a:t>
            </a:r>
            <a:r>
              <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rPr>
              <a:t>风险</a:t>
            </a:r>
            <a:endPar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grpSp>
        <p:nvGrpSpPr>
          <p:cNvPr id="31754" name="组合 29"/>
          <p:cNvGrpSpPr/>
          <p:nvPr/>
        </p:nvGrpSpPr>
        <p:grpSpPr bwMode="auto">
          <a:xfrm>
            <a:off x="1052513" y="0"/>
            <a:ext cx="2455862" cy="228600"/>
            <a:chOff x="1061493" y="-1"/>
            <a:chExt cx="2457010" cy="228416"/>
          </a:xfrm>
        </p:grpSpPr>
        <p:sp>
          <p:nvSpPr>
            <p:cNvPr id="31" name="矩形 30"/>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2" name="矩形 31"/>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3" name="矩形 32"/>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33"/>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1756" name="文本框 1"/>
          <p:cNvSpPr txBox="1">
            <a:spLocks noChangeArrowheads="1"/>
          </p:cNvSpPr>
          <p:nvPr/>
        </p:nvSpPr>
        <p:spPr bwMode="auto">
          <a:xfrm>
            <a:off x="8159750" y="3211513"/>
            <a:ext cx="1878013" cy="1108075"/>
          </a:xfrm>
          <a:prstGeom prst="rect">
            <a:avLst/>
          </a:prstGeom>
          <a:noFill/>
          <a:ln w="9525">
            <a:noFill/>
            <a:miter lim="800000"/>
          </a:ln>
        </p:spPr>
        <p:txBody>
          <a:bodyPr wrap="none">
            <a:spAutoFit/>
          </a:bodyPr>
          <a:lstStyle/>
          <a:p>
            <a:r>
              <a:rPr lang="zh-CN" altLang="en-US" sz="6600">
                <a:solidFill>
                  <a:schemeClr val="bg1"/>
                </a:solidFill>
                <a:latin typeface="等线"/>
              </a:rPr>
              <a:t>风险</a:t>
            </a:r>
            <a:endParaRPr lang="zh-CN" altLang="en-US" sz="6600">
              <a:solidFill>
                <a:schemeClr val="bg1"/>
              </a:solidFill>
              <a:latin typeface="等线"/>
            </a:endParaRPr>
          </a:p>
        </p:txBody>
      </p:sp>
      <p:sp>
        <p:nvSpPr>
          <p:cNvPr id="31757" name="文本框 34"/>
          <p:cNvSpPr txBox="1">
            <a:spLocks noChangeArrowheads="1"/>
          </p:cNvSpPr>
          <p:nvPr/>
        </p:nvSpPr>
        <p:spPr bwMode="auto">
          <a:xfrm>
            <a:off x="6438900" y="3489325"/>
            <a:ext cx="1570038" cy="646113"/>
          </a:xfrm>
          <a:prstGeom prst="rect">
            <a:avLst/>
          </a:prstGeom>
          <a:noFill/>
          <a:ln w="9525">
            <a:noFill/>
            <a:miter lim="800000"/>
          </a:ln>
        </p:spPr>
        <p:txBody>
          <a:bodyPr wrap="none">
            <a:spAutoFit/>
          </a:bodyPr>
          <a:lstStyle/>
          <a:p>
            <a:r>
              <a:rPr lang="zh-CN" altLang="en-US" sz="3600">
                <a:solidFill>
                  <a:schemeClr val="bg1"/>
                </a:solidFill>
                <a:latin typeface="等线"/>
              </a:rPr>
              <a:t>可能性</a:t>
            </a:r>
            <a:endParaRPr lang="zh-CN" altLang="en-US" sz="3600">
              <a:solidFill>
                <a:schemeClr val="bg1"/>
              </a:solidFill>
              <a:latin typeface="等线"/>
            </a:endParaRPr>
          </a:p>
        </p:txBody>
      </p:sp>
      <p:sp>
        <p:nvSpPr>
          <p:cNvPr id="31758" name="文本框 36"/>
          <p:cNvSpPr txBox="1">
            <a:spLocks noChangeArrowheads="1"/>
          </p:cNvSpPr>
          <p:nvPr/>
        </p:nvSpPr>
        <p:spPr bwMode="auto">
          <a:xfrm>
            <a:off x="10218738" y="3489325"/>
            <a:ext cx="1570037" cy="646113"/>
          </a:xfrm>
          <a:prstGeom prst="rect">
            <a:avLst/>
          </a:prstGeom>
          <a:noFill/>
          <a:ln w="9525">
            <a:noFill/>
            <a:miter lim="800000"/>
          </a:ln>
        </p:spPr>
        <p:txBody>
          <a:bodyPr wrap="none">
            <a:spAutoFit/>
          </a:bodyPr>
          <a:lstStyle/>
          <a:p>
            <a:r>
              <a:rPr lang="zh-CN" altLang="en-US" sz="3600">
                <a:solidFill>
                  <a:schemeClr val="bg1"/>
                </a:solidFill>
                <a:latin typeface="等线"/>
              </a:rPr>
              <a:t>严重性</a:t>
            </a:r>
            <a:endParaRPr lang="zh-CN" altLang="en-US" sz="3600">
              <a:solidFill>
                <a:schemeClr val="bg1"/>
              </a:solidFill>
              <a:latin typeface="等线"/>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28"/>
          <p:cNvSpPr txBox="1"/>
          <p:nvPr/>
        </p:nvSpPr>
        <p:spPr>
          <a:xfrm>
            <a:off x="1150938" y="287338"/>
            <a:ext cx="3373437" cy="706755"/>
          </a:xfrm>
          <a:prstGeom prst="rect">
            <a:avLst/>
          </a:prstGeom>
          <a:noFill/>
        </p:spPr>
        <p:txBody>
          <a:bodyPr>
            <a:spAutoFit/>
          </a:bodyPr>
          <a:lstStyle/>
          <a:p>
            <a:pPr fontAlgn="auto">
              <a:spcBef>
                <a:spcPts val="0"/>
              </a:spcBef>
              <a:spcAft>
                <a:spcPts val="0"/>
              </a:spcAft>
              <a:defRPr/>
            </a:pPr>
            <a:r>
              <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rPr>
              <a:t>5 </a:t>
            </a:r>
            <a:r>
              <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rPr>
              <a:t>风险评价</a:t>
            </a:r>
            <a:endPar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grpSp>
        <p:nvGrpSpPr>
          <p:cNvPr id="32770" name="组合 29"/>
          <p:cNvGrpSpPr/>
          <p:nvPr/>
        </p:nvGrpSpPr>
        <p:grpSpPr bwMode="auto">
          <a:xfrm>
            <a:off x="1052513" y="0"/>
            <a:ext cx="2455862" cy="228600"/>
            <a:chOff x="1061493" y="-1"/>
            <a:chExt cx="2457010" cy="228416"/>
          </a:xfrm>
        </p:grpSpPr>
        <p:sp>
          <p:nvSpPr>
            <p:cNvPr id="31" name="矩形 30"/>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2" name="矩形 31"/>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3" name="矩形 32"/>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33"/>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38" name="Freeform 12"/>
          <p:cNvSpPr/>
          <p:nvPr/>
        </p:nvSpPr>
        <p:spPr bwMode="auto">
          <a:xfrm>
            <a:off x="1339850" y="4681538"/>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1"/>
          </a:solidFill>
          <a:ln>
            <a:noFill/>
          </a:ln>
        </p:spPr>
        <p:txBody>
          <a:bodyPr/>
          <a:lstStyle/>
          <a:p>
            <a:pPr fontAlgn="auto">
              <a:spcBef>
                <a:spcPts val="0"/>
              </a:spcBef>
              <a:spcAft>
                <a:spcPts val="0"/>
              </a:spcAft>
              <a:defRPr/>
            </a:pPr>
            <a:endParaRPr lang="zh-CN" altLang="en-US">
              <a:solidFill>
                <a:schemeClr val="tx1">
                  <a:lumMod val="50000"/>
                  <a:lumOff val="50000"/>
                </a:schemeClr>
              </a:solidFill>
              <a:latin typeface="+mn-lt"/>
              <a:ea typeface="+mn-ea"/>
              <a:cs typeface="+mn-cs"/>
            </a:endParaRPr>
          </a:p>
        </p:txBody>
      </p:sp>
      <p:sp>
        <p:nvSpPr>
          <p:cNvPr id="39" name="Freeform 12"/>
          <p:cNvSpPr/>
          <p:nvPr/>
        </p:nvSpPr>
        <p:spPr bwMode="auto">
          <a:xfrm flipH="1" flipV="1">
            <a:off x="10380663" y="5978525"/>
            <a:ext cx="528637"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chemeClr val="accent1"/>
          </a:solidFill>
          <a:ln>
            <a:noFill/>
          </a:ln>
        </p:spPr>
        <p:txBody>
          <a:bodyPr/>
          <a:lstStyle/>
          <a:p>
            <a:pPr fontAlgn="auto">
              <a:spcBef>
                <a:spcPts val="0"/>
              </a:spcBef>
              <a:spcAft>
                <a:spcPts val="0"/>
              </a:spcAft>
              <a:defRPr/>
            </a:pPr>
            <a:endParaRPr lang="zh-CN" altLang="en-US">
              <a:solidFill>
                <a:schemeClr val="tx1">
                  <a:lumMod val="50000"/>
                  <a:lumOff val="50000"/>
                </a:schemeClr>
              </a:solidFill>
              <a:latin typeface="+mn-lt"/>
              <a:ea typeface="+mn-ea"/>
              <a:cs typeface="+mn-cs"/>
            </a:endParaRPr>
          </a:p>
        </p:txBody>
      </p:sp>
      <p:sp>
        <p:nvSpPr>
          <p:cNvPr id="40" name="TextBox 30"/>
          <p:cNvSpPr txBox="1"/>
          <p:nvPr/>
        </p:nvSpPr>
        <p:spPr>
          <a:xfrm>
            <a:off x="1646238" y="4848225"/>
            <a:ext cx="8899525" cy="1754188"/>
          </a:xfrm>
          <a:prstGeom prst="rect">
            <a:avLst/>
          </a:prstGeom>
          <a:noFill/>
        </p:spPr>
        <p:txBody>
          <a:bodyPr>
            <a:spAutoFit/>
          </a:bodyPr>
          <a:lstStyle/>
          <a:p>
            <a:pPr algn="just" fontAlgn="auto">
              <a:lnSpc>
                <a:spcPct val="150000"/>
              </a:lnSpc>
              <a:spcBef>
                <a:spcPts val="0"/>
              </a:spcBef>
              <a:spcAft>
                <a:spcPts val="0"/>
              </a:spcAft>
              <a:defRPr/>
            </a:pPr>
            <a:r>
              <a:rPr lang="zh-CN" altLang="zh-CN" sz="2400" b="1" cap="all" spc="20" dirty="0">
                <a:solidFill>
                  <a:srgbClr val="4975A4"/>
                </a:solidFill>
                <a:latin typeface="微软雅黑" panose="020B0503020204020204" pitchFamily="34" charset="-122"/>
                <a:ea typeface="微软雅黑" panose="020B0503020204020204" pitchFamily="34" charset="-122"/>
                <a:cs typeface="仿宋_GB2312"/>
              </a:rPr>
              <a:t>风险评价（也称风险评估）</a:t>
            </a:r>
            <a:r>
              <a:rPr lang="en-US" altLang="zh-CN" sz="2400" dirty="0">
                <a:solidFill>
                  <a:srgbClr val="4975A4"/>
                </a:solidFill>
                <a:latin typeface="微软雅黑" panose="020B0503020204020204" pitchFamily="34" charset="-122"/>
                <a:ea typeface="微软雅黑" panose="020B0503020204020204" pitchFamily="34" charset="-122"/>
              </a:rPr>
              <a:t> </a:t>
            </a:r>
            <a:r>
              <a:rPr lang="zh-CN" altLang="zh-CN" sz="2400" b="1" cap="all" spc="20" dirty="0">
                <a:latin typeface="微软雅黑" panose="020B0503020204020204" pitchFamily="34" charset="-122"/>
                <a:ea typeface="微软雅黑" panose="020B0503020204020204" pitchFamily="34" charset="-122"/>
                <a:cs typeface="仿宋_GB2312"/>
              </a:rPr>
              <a:t>：</a:t>
            </a:r>
            <a:r>
              <a:rPr lang="zh-CN" altLang="zh-CN" sz="2400" dirty="0">
                <a:latin typeface="微软雅黑" panose="020B0503020204020204" pitchFamily="34" charset="-122"/>
                <a:ea typeface="微软雅黑" panose="020B0503020204020204" pitchFamily="34" charset="-122"/>
                <a:cs typeface="仿宋_GB2312"/>
              </a:rPr>
              <a:t>是对危害因素导致的风险进行评估，对现有控制措施的充分性加以考虑以及对风险是否可接受予以确定的过程。</a:t>
            </a:r>
            <a:endParaRPr lang="zh-CN" altLang="zh-CN" sz="2400" dirty="0">
              <a:latin typeface="微软雅黑" panose="020B0503020204020204" pitchFamily="34" charset="-122"/>
              <a:ea typeface="微软雅黑" panose="020B0503020204020204" pitchFamily="34" charset="-122"/>
            </a:endParaRPr>
          </a:p>
        </p:txBody>
      </p:sp>
      <p:sp>
        <p:nvSpPr>
          <p:cNvPr id="2" name="椭圆 1"/>
          <p:cNvSpPr/>
          <p:nvPr/>
        </p:nvSpPr>
        <p:spPr>
          <a:xfrm>
            <a:off x="4296000" y="944563"/>
            <a:ext cx="3600000" cy="3600000"/>
          </a:xfrm>
          <a:prstGeom prst="ellipse">
            <a:avLst/>
          </a:prstGeom>
          <a:blipFill dpi="0" rotWithShape="1">
            <a:blip r:embed="rId1" cstate="print"/>
            <a:srcRect/>
            <a:stretch>
              <a:fillRect r="-10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文本框 28"/>
          <p:cNvSpPr txBox="1"/>
          <p:nvPr/>
        </p:nvSpPr>
        <p:spPr>
          <a:xfrm>
            <a:off x="1366838" y="306388"/>
            <a:ext cx="3000375" cy="706755"/>
          </a:xfrm>
          <a:prstGeom prst="rect">
            <a:avLst/>
          </a:prstGeom>
          <a:noFill/>
        </p:spPr>
        <p:txBody>
          <a:bodyPr>
            <a:spAutoFit/>
          </a:bodyPr>
          <a:lstStyle/>
          <a:p>
            <a:pPr fontAlgn="auto">
              <a:spcBef>
                <a:spcPts val="0"/>
              </a:spcBef>
              <a:spcAft>
                <a:spcPts val="0"/>
              </a:spcAft>
              <a:defRPr/>
            </a:pPr>
            <a:r>
              <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rPr>
              <a:t>6 </a:t>
            </a:r>
            <a:r>
              <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rPr>
              <a:t>风险度</a:t>
            </a:r>
            <a:endPar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grpSp>
        <p:nvGrpSpPr>
          <p:cNvPr id="33794" name="组合 29"/>
          <p:cNvGrpSpPr/>
          <p:nvPr/>
        </p:nvGrpSpPr>
        <p:grpSpPr bwMode="auto">
          <a:xfrm>
            <a:off x="1052513" y="0"/>
            <a:ext cx="2455862" cy="228600"/>
            <a:chOff x="1061493" y="-1"/>
            <a:chExt cx="2457010" cy="228416"/>
          </a:xfrm>
        </p:grpSpPr>
        <p:sp>
          <p:nvSpPr>
            <p:cNvPr id="31" name="矩形 30"/>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2" name="矩形 31"/>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3" name="矩形 32"/>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4" name="矩形 33"/>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33795" name="图片 2"/>
          <p:cNvPicPr>
            <a:picLocks noChangeAspect="1"/>
          </p:cNvPicPr>
          <p:nvPr/>
        </p:nvPicPr>
        <p:blipFill>
          <a:blip r:embed="rId1" cstate="print"/>
          <a:srcRect/>
          <a:stretch>
            <a:fillRect/>
          </a:stretch>
        </p:blipFill>
        <p:spPr bwMode="auto">
          <a:xfrm>
            <a:off x="1509713" y="2873375"/>
            <a:ext cx="5113337" cy="3338513"/>
          </a:xfrm>
          <a:prstGeom prst="rect">
            <a:avLst/>
          </a:prstGeom>
          <a:noFill/>
          <a:ln w="9525">
            <a:noFill/>
            <a:miter lim="800000"/>
            <a:headEnd/>
            <a:tailEnd/>
          </a:ln>
        </p:spPr>
      </p:pic>
      <p:sp>
        <p:nvSpPr>
          <p:cNvPr id="13" name="矩形 12"/>
          <p:cNvSpPr/>
          <p:nvPr/>
        </p:nvSpPr>
        <p:spPr>
          <a:xfrm>
            <a:off x="1366838" y="1290638"/>
            <a:ext cx="9472612" cy="1476375"/>
          </a:xfrm>
          <a:prstGeom prst="rect">
            <a:avLst/>
          </a:prstGeom>
        </p:spPr>
        <p:txBody>
          <a:bodyPr>
            <a:spAutoFit/>
          </a:bodyPr>
          <a:lstStyle/>
          <a:p>
            <a:pPr algn="just" fontAlgn="auto">
              <a:lnSpc>
                <a:spcPct val="150000"/>
              </a:lnSpc>
              <a:spcBef>
                <a:spcPts val="0"/>
              </a:spcBef>
              <a:spcAft>
                <a:spcPts val="0"/>
              </a:spcAft>
              <a:defRPr/>
            </a:pPr>
            <a:r>
              <a:rPr lang="zh-CN" altLang="zh-CN" sz="2000" b="1" cap="all" spc="20" dirty="0">
                <a:solidFill>
                  <a:srgbClr val="48466E"/>
                </a:solidFill>
                <a:latin typeface="微软雅黑" panose="020B0503020204020204" pitchFamily="34" charset="-122"/>
                <a:ea typeface="微软雅黑" panose="020B0503020204020204" pitchFamily="34" charset="-122"/>
                <a:cs typeface="仿宋_GB2312"/>
              </a:rPr>
              <a:t>风险度</a:t>
            </a:r>
            <a:r>
              <a:rPr lang="en-US" altLang="zh-CN" sz="2000" dirty="0">
                <a:solidFill>
                  <a:srgbClr val="48466E"/>
                </a:solidFill>
                <a:latin typeface="微软雅黑" panose="020B0503020204020204" pitchFamily="34" charset="-122"/>
                <a:ea typeface="微软雅黑" panose="020B0503020204020204" pitchFamily="34" charset="-122"/>
              </a:rPr>
              <a:t> </a:t>
            </a:r>
            <a:r>
              <a:rPr lang="zh-CN" altLang="zh-CN" sz="2000" b="1" cap="all" spc="20" dirty="0">
                <a:solidFill>
                  <a:srgbClr val="48466E"/>
                </a:solidFill>
                <a:latin typeface="微软雅黑" panose="020B0503020204020204" pitchFamily="34" charset="-122"/>
                <a:ea typeface="微软雅黑" panose="020B0503020204020204" pitchFamily="34" charset="-122"/>
                <a:cs typeface="仿宋_GB2312"/>
              </a:rPr>
              <a:t>（也称危险性）</a:t>
            </a:r>
            <a:r>
              <a:rPr lang="zh-CN" altLang="zh-CN" sz="2000" b="1" cap="all" spc="20" dirty="0">
                <a:latin typeface="微软雅黑" panose="020B0503020204020204" pitchFamily="34" charset="-122"/>
                <a:ea typeface="微软雅黑" panose="020B0503020204020204" pitchFamily="34" charset="-122"/>
                <a:cs typeface="仿宋_GB2312"/>
              </a:rPr>
              <a:t>：</a:t>
            </a:r>
            <a:r>
              <a:rPr lang="zh-CN" altLang="zh-CN" sz="2000" cap="all" spc="20" dirty="0">
                <a:latin typeface="微软雅黑" panose="020B0503020204020204" pitchFamily="34" charset="-122"/>
                <a:ea typeface="微软雅黑" panose="020B0503020204020204" pitchFamily="34" charset="-122"/>
                <a:cs typeface="仿宋_GB2312"/>
              </a:rPr>
              <a:t>是指</a:t>
            </a:r>
            <a:r>
              <a:rPr lang="zh-CN" altLang="zh-CN" sz="2000" dirty="0">
                <a:latin typeface="微软雅黑" panose="020B0503020204020204" pitchFamily="34" charset="-122"/>
                <a:ea typeface="微软雅黑" panose="020B0503020204020204" pitchFamily="34" charset="-122"/>
                <a:cs typeface="仿宋_GB2312"/>
              </a:rPr>
              <a:t>危害因素辨识完成后，需要将危险程度量化，即需要计算每项危害因素的风险大小，其计算出的风险值称为风险度或危险性，据此分析认定风险等级。</a:t>
            </a:r>
            <a:endParaRPr lang="zh-CN" altLang="zh-CN" sz="2000" dirty="0">
              <a:latin typeface="微软雅黑" panose="020B0503020204020204" pitchFamily="34" charset="-122"/>
              <a:ea typeface="微软雅黑" panose="020B0503020204020204" pitchFamily="34" charset="-122"/>
            </a:endParaRPr>
          </a:p>
        </p:txBody>
      </p:sp>
      <p:sp>
        <p:nvSpPr>
          <p:cNvPr id="33797" name="矩形 3"/>
          <p:cNvSpPr>
            <a:spLocks noChangeArrowheads="1"/>
          </p:cNvSpPr>
          <p:nvPr/>
        </p:nvSpPr>
        <p:spPr bwMode="auto">
          <a:xfrm>
            <a:off x="7599363" y="3430588"/>
            <a:ext cx="2954337" cy="461962"/>
          </a:xfrm>
          <a:prstGeom prst="rect">
            <a:avLst/>
          </a:prstGeom>
          <a:noFill/>
          <a:ln w="9525">
            <a:noFill/>
            <a:miter lim="800000"/>
          </a:ln>
        </p:spPr>
        <p:txBody>
          <a:bodyPr wrap="none">
            <a:spAutoFit/>
          </a:bodyPr>
          <a:lstStyle/>
          <a:p>
            <a:r>
              <a:rPr lang="zh-CN" altLang="zh-CN" sz="2400">
                <a:latin typeface="微软雅黑" panose="020B0503020204020204" pitchFamily="34" charset="-122"/>
                <a:ea typeface="微软雅黑" panose="020B0503020204020204" pitchFamily="34" charset="-122"/>
                <a:cs typeface="仿宋_GB2312"/>
              </a:rPr>
              <a:t>危害因素辨识完成后</a:t>
            </a:r>
            <a:endParaRPr lang="zh-CN" altLang="en-US" sz="2400">
              <a:latin typeface="微软雅黑" panose="020B0503020204020204" pitchFamily="34" charset="-122"/>
              <a:ea typeface="微软雅黑" panose="020B0503020204020204" pitchFamily="34" charset="-122"/>
              <a:cs typeface="仿宋_GB2312"/>
            </a:endParaRPr>
          </a:p>
        </p:txBody>
      </p:sp>
      <p:sp>
        <p:nvSpPr>
          <p:cNvPr id="33798" name="矩形 4"/>
          <p:cNvSpPr>
            <a:spLocks noChangeArrowheads="1"/>
          </p:cNvSpPr>
          <p:nvPr/>
        </p:nvSpPr>
        <p:spPr bwMode="auto">
          <a:xfrm>
            <a:off x="7599363" y="4703763"/>
            <a:ext cx="2954337" cy="461962"/>
          </a:xfrm>
          <a:prstGeom prst="rect">
            <a:avLst/>
          </a:prstGeom>
          <a:noFill/>
          <a:ln w="9525">
            <a:noFill/>
            <a:miter lim="800000"/>
          </a:ln>
        </p:spPr>
        <p:txBody>
          <a:bodyPr wrap="none">
            <a:spAutoFit/>
          </a:bodyPr>
          <a:lstStyle/>
          <a:p>
            <a:r>
              <a:rPr lang="zh-CN" altLang="zh-CN" sz="2400">
                <a:latin typeface="微软雅黑" panose="020B0503020204020204" pitchFamily="34" charset="-122"/>
                <a:ea typeface="微软雅黑" panose="020B0503020204020204" pitchFamily="34" charset="-122"/>
                <a:cs typeface="仿宋_GB2312"/>
              </a:rPr>
              <a:t>需要将危险程度</a:t>
            </a:r>
            <a:r>
              <a:rPr lang="zh-CN" altLang="zh-CN" sz="2400">
                <a:solidFill>
                  <a:srgbClr val="48466E"/>
                </a:solidFill>
                <a:latin typeface="微软雅黑" panose="020B0503020204020204" pitchFamily="34" charset="-122"/>
                <a:ea typeface="微软雅黑" panose="020B0503020204020204" pitchFamily="34" charset="-122"/>
                <a:cs typeface="仿宋_GB2312"/>
              </a:rPr>
              <a:t>量化</a:t>
            </a:r>
            <a:endParaRPr lang="zh-CN" altLang="en-US" sz="2400">
              <a:solidFill>
                <a:srgbClr val="48466E"/>
              </a:solidFill>
              <a:latin typeface="微软雅黑" panose="020B0503020204020204" pitchFamily="34" charset="-122"/>
              <a:ea typeface="微软雅黑" panose="020B0503020204020204" pitchFamily="34" charset="-122"/>
              <a:cs typeface="仿宋_GB2312"/>
            </a:endParaRPr>
          </a:p>
        </p:txBody>
      </p:sp>
      <p:cxnSp>
        <p:nvCxnSpPr>
          <p:cNvPr id="16" name="直接箭头连接符 15"/>
          <p:cNvCxnSpPr>
            <a:cxnSpLocks noChangeAspect="1"/>
          </p:cNvCxnSpPr>
          <p:nvPr/>
        </p:nvCxnSpPr>
        <p:spPr>
          <a:xfrm rot="2700000">
            <a:off x="8890794" y="4099719"/>
            <a:ext cx="395287" cy="396875"/>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Freeform 5"/>
          <p:cNvSpPr/>
          <p:nvPr/>
        </p:nvSpPr>
        <p:spPr bwMode="auto">
          <a:xfrm>
            <a:off x="4035425" y="2324100"/>
            <a:ext cx="4100513" cy="4089400"/>
          </a:xfrm>
          <a:custGeom>
            <a:avLst/>
            <a:gdLst>
              <a:gd name="T0" fmla="*/ 2147483647 w 1882"/>
              <a:gd name="T1" fmla="*/ 2147483647 h 1881"/>
              <a:gd name="T2" fmla="*/ 2147483647 w 1882"/>
              <a:gd name="T3" fmla="*/ 2147483647 h 1881"/>
              <a:gd name="T4" fmla="*/ 2147483647 w 1882"/>
              <a:gd name="T5" fmla="*/ 2147483647 h 1881"/>
              <a:gd name="T6" fmla="*/ 2147483647 w 1882"/>
              <a:gd name="T7" fmla="*/ 2147483647 h 1881"/>
              <a:gd name="T8" fmla="*/ 2147483647 w 1882"/>
              <a:gd name="T9" fmla="*/ 2147483647 h 1881"/>
              <a:gd name="T10" fmla="*/ 0 60000 65536"/>
              <a:gd name="T11" fmla="*/ 0 60000 65536"/>
              <a:gd name="T12" fmla="*/ 0 60000 65536"/>
              <a:gd name="T13" fmla="*/ 0 60000 65536"/>
              <a:gd name="T14" fmla="*/ 0 60000 65536"/>
              <a:gd name="T15" fmla="*/ 0 w 1882"/>
              <a:gd name="T16" fmla="*/ 0 h 1881"/>
              <a:gd name="T17" fmla="*/ 1882 w 1882"/>
              <a:gd name="T18" fmla="*/ 1881 h 1881"/>
            </a:gdLst>
            <a:ahLst/>
            <a:cxnLst>
              <a:cxn ang="T10">
                <a:pos x="T0" y="T1"/>
              </a:cxn>
              <a:cxn ang="T11">
                <a:pos x="T2" y="T3"/>
              </a:cxn>
              <a:cxn ang="T12">
                <a:pos x="T4" y="T5"/>
              </a:cxn>
              <a:cxn ang="T13">
                <a:pos x="T6" y="T7"/>
              </a:cxn>
              <a:cxn ang="T14">
                <a:pos x="T8" y="T9"/>
              </a:cxn>
            </a:cxnLst>
            <a:rect l="T15" t="T16" r="T17" b="T18"/>
            <a:pathLst>
              <a:path w="1882" h="1881">
                <a:moveTo>
                  <a:pt x="527" y="229"/>
                </a:moveTo>
                <a:cubicBezTo>
                  <a:pt x="134" y="458"/>
                  <a:pt x="0" y="962"/>
                  <a:pt x="229" y="1355"/>
                </a:cubicBezTo>
                <a:cubicBezTo>
                  <a:pt x="458" y="1748"/>
                  <a:pt x="963" y="1881"/>
                  <a:pt x="1356" y="1653"/>
                </a:cubicBezTo>
                <a:cubicBezTo>
                  <a:pt x="1749" y="1424"/>
                  <a:pt x="1882" y="919"/>
                  <a:pt x="1653" y="526"/>
                </a:cubicBezTo>
                <a:cubicBezTo>
                  <a:pt x="1424" y="133"/>
                  <a:pt x="920" y="0"/>
                  <a:pt x="527" y="229"/>
                </a:cubicBezTo>
                <a:close/>
              </a:path>
            </a:pathLst>
          </a:custGeom>
          <a:solidFill>
            <a:srgbClr val="CAB9BF">
              <a:alpha val="41960"/>
            </a:srgbClr>
          </a:solidFill>
          <a:ln w="9525">
            <a:noFill/>
            <a:miter lim="800000"/>
          </a:ln>
        </p:spPr>
        <p:txBody>
          <a:bodyPr/>
          <a:lstStyle/>
          <a:p>
            <a:endParaRPr lang="zh-CN" altLang="en-US">
              <a:latin typeface="等线"/>
            </a:endParaRPr>
          </a:p>
        </p:txBody>
      </p:sp>
      <p:grpSp>
        <p:nvGrpSpPr>
          <p:cNvPr id="35842" name="组合 12"/>
          <p:cNvGrpSpPr/>
          <p:nvPr/>
        </p:nvGrpSpPr>
        <p:grpSpPr bwMode="auto">
          <a:xfrm>
            <a:off x="3595688" y="3689350"/>
            <a:ext cx="1081087" cy="1081088"/>
            <a:chOff x="1416050" y="1268413"/>
            <a:chExt cx="1080000" cy="1080000"/>
          </a:xfrm>
        </p:grpSpPr>
        <p:sp>
          <p:nvSpPr>
            <p:cNvPr id="47" name="椭圆 46"/>
            <p:cNvSpPr/>
            <p:nvPr/>
          </p:nvSpPr>
          <p:spPr>
            <a:xfrm>
              <a:off x="1416050" y="1268413"/>
              <a:ext cx="1080000" cy="1080000"/>
            </a:xfrm>
            <a:prstGeom prst="ellipse">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867" name="文本框 3"/>
            <p:cNvSpPr txBox="1">
              <a:spLocks noChangeArrowheads="1"/>
            </p:cNvSpPr>
            <p:nvPr/>
          </p:nvSpPr>
          <p:spPr bwMode="auto">
            <a:xfrm flipH="1">
              <a:off x="1676401" y="1366730"/>
              <a:ext cx="558800" cy="923330"/>
            </a:xfrm>
            <a:prstGeom prst="rect">
              <a:avLst/>
            </a:prstGeom>
            <a:noFill/>
            <a:ln w="9525">
              <a:noFill/>
              <a:miter lim="800000"/>
            </a:ln>
          </p:spPr>
          <p:txBody>
            <a:bodyPr>
              <a:spAutoFit/>
            </a:bodyPr>
            <a:lstStyle/>
            <a:p>
              <a:r>
                <a:rPr lang="en-US" altLang="zh-CN" sz="5400">
                  <a:solidFill>
                    <a:srgbClr val="4975A4"/>
                  </a:solidFill>
                  <a:latin typeface="微软雅黑" panose="020B0503020204020204" pitchFamily="34" charset="-122"/>
                  <a:ea typeface="微软雅黑" panose="020B0503020204020204" pitchFamily="34" charset="-122"/>
                </a:rPr>
                <a:t>1</a:t>
              </a:r>
              <a:endParaRPr lang="en-US" altLang="zh-CN" sz="5400">
                <a:solidFill>
                  <a:srgbClr val="4975A4"/>
                </a:solidFill>
                <a:latin typeface="微软雅黑" panose="020B0503020204020204" pitchFamily="34" charset="-122"/>
                <a:ea typeface="微软雅黑" panose="020B0503020204020204" pitchFamily="34" charset="-122"/>
              </a:endParaRPr>
            </a:p>
          </p:txBody>
        </p:sp>
      </p:grpSp>
      <p:grpSp>
        <p:nvGrpSpPr>
          <p:cNvPr id="35843" name="组合 53"/>
          <p:cNvGrpSpPr/>
          <p:nvPr/>
        </p:nvGrpSpPr>
        <p:grpSpPr bwMode="auto">
          <a:xfrm>
            <a:off x="7537450" y="3689350"/>
            <a:ext cx="1079500" cy="1081088"/>
            <a:chOff x="1416050" y="1268163"/>
            <a:chExt cx="1080000" cy="1080000"/>
          </a:xfrm>
        </p:grpSpPr>
        <p:sp>
          <p:nvSpPr>
            <p:cNvPr id="50" name="椭圆 49"/>
            <p:cNvSpPr/>
            <p:nvPr/>
          </p:nvSpPr>
          <p:spPr>
            <a:xfrm>
              <a:off x="1416050" y="1268163"/>
              <a:ext cx="1080000" cy="1080000"/>
            </a:xfrm>
            <a:prstGeom prst="ellipse">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865" name="文本框 6"/>
            <p:cNvSpPr txBox="1">
              <a:spLocks noChangeArrowheads="1"/>
            </p:cNvSpPr>
            <p:nvPr/>
          </p:nvSpPr>
          <p:spPr bwMode="auto">
            <a:xfrm>
              <a:off x="1678251" y="1371791"/>
              <a:ext cx="674179" cy="923330"/>
            </a:xfrm>
            <a:prstGeom prst="rect">
              <a:avLst/>
            </a:prstGeom>
            <a:noFill/>
            <a:ln w="9525">
              <a:noFill/>
              <a:miter lim="800000"/>
            </a:ln>
          </p:spPr>
          <p:txBody>
            <a:bodyPr>
              <a:spAutoFit/>
            </a:bodyPr>
            <a:lstStyle/>
            <a:p>
              <a:r>
                <a:rPr lang="en-US" altLang="zh-CN" sz="5400">
                  <a:solidFill>
                    <a:srgbClr val="4975A4"/>
                  </a:solidFill>
                  <a:latin typeface="微软雅黑" panose="020B0503020204020204" pitchFamily="34" charset="-122"/>
                  <a:ea typeface="微软雅黑" panose="020B0503020204020204" pitchFamily="34" charset="-122"/>
                </a:rPr>
                <a:t>2</a:t>
              </a:r>
              <a:endParaRPr lang="zh-CN" altLang="en-US" sz="5400">
                <a:solidFill>
                  <a:srgbClr val="4975A4"/>
                </a:solidFill>
                <a:latin typeface="微软雅黑" panose="020B0503020204020204" pitchFamily="34" charset="-122"/>
                <a:ea typeface="微软雅黑" panose="020B0503020204020204" pitchFamily="34" charset="-122"/>
              </a:endParaRPr>
            </a:p>
          </p:txBody>
        </p:sp>
      </p:grpSp>
      <p:sp>
        <p:nvSpPr>
          <p:cNvPr id="67" name="文本框 66"/>
          <p:cNvSpPr txBox="1"/>
          <p:nvPr/>
        </p:nvSpPr>
        <p:spPr>
          <a:xfrm>
            <a:off x="947738" y="261938"/>
            <a:ext cx="5594350" cy="706755"/>
          </a:xfrm>
          <a:prstGeom prst="rect">
            <a:avLst/>
          </a:prstGeom>
          <a:noFill/>
        </p:spPr>
        <p:txBody>
          <a:bodyPr>
            <a:spAutoFit/>
          </a:bodyPr>
          <a:lstStyle/>
          <a:p>
            <a:pPr fontAlgn="auto">
              <a:spcBef>
                <a:spcPts val="0"/>
              </a:spcBef>
              <a:spcAft>
                <a:spcPts val="0"/>
              </a:spcAft>
              <a:defRPr/>
            </a:pPr>
            <a:r>
              <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rPr>
              <a:t> 7</a:t>
            </a:r>
            <a:r>
              <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rPr>
              <a:t>危害因素辨识方法</a:t>
            </a:r>
            <a:endPar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sp>
        <p:nvSpPr>
          <p:cNvPr id="69" name="矩形 68"/>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0" name="矩形 69"/>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1" name="矩形 70"/>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2" name="矩形 71"/>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4" name="正五边形 63"/>
          <p:cNvSpPr/>
          <p:nvPr/>
        </p:nvSpPr>
        <p:spPr>
          <a:xfrm rot="16200000">
            <a:off x="5031582" y="3298031"/>
            <a:ext cx="2109788" cy="2009775"/>
          </a:xfrm>
          <a:prstGeom prst="pentagon">
            <a:avLst/>
          </a:prstGeom>
          <a:blipFill dpi="0" rotWithShape="0">
            <a:blip r:embed="rId1"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5850" name="矩形 8"/>
          <p:cNvSpPr>
            <a:spLocks noChangeArrowheads="1"/>
          </p:cNvSpPr>
          <p:nvPr/>
        </p:nvSpPr>
        <p:spPr bwMode="auto">
          <a:xfrm>
            <a:off x="993775" y="969963"/>
            <a:ext cx="10225088" cy="1614805"/>
          </a:xfrm>
          <a:prstGeom prst="rect">
            <a:avLst/>
          </a:prstGeom>
          <a:noFill/>
          <a:ln w="9525">
            <a:noFill/>
            <a:miter lim="800000"/>
          </a:ln>
        </p:spPr>
        <p:txBody>
          <a:bodyPr>
            <a:spAutoFit/>
          </a:bodyPr>
          <a:lstStyle/>
          <a:p>
            <a:pPr algn="just">
              <a:lnSpc>
                <a:spcPct val="150000"/>
              </a:lnSpc>
            </a:pPr>
            <a:endParaRPr lang="en-US" altLang="zh-CN">
              <a:latin typeface="微软雅黑" panose="020B0503020204020204" pitchFamily="34" charset="-122"/>
              <a:ea typeface="微软雅黑" panose="020B0503020204020204" pitchFamily="34" charset="-122"/>
              <a:cs typeface="仿宋_GB2312"/>
            </a:endParaRPr>
          </a:p>
          <a:p>
            <a:pPr algn="just">
              <a:lnSpc>
                <a:spcPct val="150000"/>
              </a:lnSpc>
            </a:pPr>
            <a:r>
              <a:rPr lang="zh-CN" altLang="zh-CN" sz="2400">
                <a:solidFill>
                  <a:srgbClr val="48466E"/>
                </a:solidFill>
                <a:latin typeface="微软雅黑" panose="020B0503020204020204" pitchFamily="34" charset="-122"/>
                <a:ea typeface="微软雅黑" panose="020B0503020204020204" pitchFamily="34" charset="-122"/>
                <a:cs typeface="仿宋_GB2312"/>
              </a:rPr>
              <a:t>工作危害分析法</a:t>
            </a:r>
            <a:r>
              <a:rPr lang="zh-CN" altLang="zh-CN">
                <a:latin typeface="微软雅黑" panose="020B0503020204020204" pitchFamily="34" charset="-122"/>
                <a:ea typeface="微软雅黑" panose="020B0503020204020204" pitchFamily="34" charset="-122"/>
                <a:cs typeface="仿宋_GB2312"/>
              </a:rPr>
              <a:t>（简称</a:t>
            </a:r>
            <a:r>
              <a:rPr lang="en-US" altLang="zh-CN">
                <a:latin typeface="微软雅黑" panose="020B0503020204020204" pitchFamily="34" charset="-122"/>
                <a:ea typeface="微软雅黑" panose="020B0503020204020204" pitchFamily="34" charset="-122"/>
                <a:cs typeface="仿宋_GB2312"/>
              </a:rPr>
              <a:t>JHA</a:t>
            </a:r>
            <a:r>
              <a:rPr lang="zh-CN" altLang="zh-CN">
                <a:latin typeface="微软雅黑" panose="020B0503020204020204" pitchFamily="34" charset="-122"/>
                <a:ea typeface="微软雅黑" panose="020B0503020204020204" pitchFamily="34" charset="-122"/>
                <a:cs typeface="仿宋_GB2312"/>
              </a:rPr>
              <a:t>），主要用于对作业活动的危害因素进行辨识；</a:t>
            </a:r>
            <a:endParaRPr lang="en-US" altLang="zh-CN">
              <a:latin typeface="微软雅黑" panose="020B0503020204020204" pitchFamily="34" charset="-122"/>
              <a:ea typeface="微软雅黑" panose="020B0503020204020204" pitchFamily="34" charset="-122"/>
              <a:cs typeface="仿宋_GB2312"/>
            </a:endParaRPr>
          </a:p>
          <a:p>
            <a:pPr algn="just">
              <a:lnSpc>
                <a:spcPct val="150000"/>
              </a:lnSpc>
            </a:pPr>
            <a:r>
              <a:rPr lang="zh-CN" altLang="zh-CN" sz="2400">
                <a:solidFill>
                  <a:srgbClr val="48466E"/>
                </a:solidFill>
                <a:latin typeface="微软雅黑" panose="020B0503020204020204" pitchFamily="34" charset="-122"/>
                <a:ea typeface="微软雅黑" panose="020B0503020204020204" pitchFamily="34" charset="-122"/>
                <a:cs typeface="仿宋_GB2312"/>
              </a:rPr>
              <a:t>安全检查表法</a:t>
            </a:r>
            <a:r>
              <a:rPr lang="zh-CN" altLang="zh-CN">
                <a:latin typeface="微软雅黑" panose="020B0503020204020204" pitchFamily="34" charset="-122"/>
                <a:ea typeface="微软雅黑" panose="020B0503020204020204" pitchFamily="34" charset="-122"/>
                <a:cs typeface="仿宋_GB2312"/>
              </a:rPr>
              <a:t>（简称</a:t>
            </a:r>
            <a:r>
              <a:rPr lang="en-US" altLang="zh-CN">
                <a:latin typeface="微软雅黑" panose="020B0503020204020204" pitchFamily="34" charset="-122"/>
                <a:ea typeface="微软雅黑" panose="020B0503020204020204" pitchFamily="34" charset="-122"/>
                <a:cs typeface="仿宋_GB2312"/>
              </a:rPr>
              <a:t>SCL</a:t>
            </a:r>
            <a:r>
              <a:rPr lang="zh-CN" altLang="zh-CN">
                <a:latin typeface="微软雅黑" panose="020B0503020204020204" pitchFamily="34" charset="-122"/>
                <a:ea typeface="微软雅黑" panose="020B0503020204020204" pitchFamily="34" charset="-122"/>
                <a:cs typeface="仿宋_GB2312"/>
              </a:rPr>
              <a:t>），主要对静态设备设施的危害因素进行辨识。</a:t>
            </a:r>
            <a:endParaRPr lang="zh-CN" altLang="zh-CN" sz="1400">
              <a:latin typeface="微软雅黑" panose="020B0503020204020204" pitchFamily="34" charset="-122"/>
              <a:ea typeface="微软雅黑" panose="020B0503020204020204" pitchFamily="34" charset="-122"/>
              <a:cs typeface="仿宋_GB2312"/>
            </a:endParaRPr>
          </a:p>
        </p:txBody>
      </p:sp>
      <p:sp>
        <p:nvSpPr>
          <p:cNvPr id="35851" name="矩形 10"/>
          <p:cNvSpPr>
            <a:spLocks noChangeArrowheads="1"/>
          </p:cNvSpPr>
          <p:nvPr/>
        </p:nvSpPr>
        <p:spPr bwMode="auto">
          <a:xfrm>
            <a:off x="1290638" y="2936875"/>
            <a:ext cx="3057525" cy="585788"/>
          </a:xfrm>
          <a:prstGeom prst="rect">
            <a:avLst/>
          </a:prstGeom>
          <a:noFill/>
          <a:ln w="9525">
            <a:noFill/>
            <a:miter lim="800000"/>
          </a:ln>
        </p:spPr>
        <p:txBody>
          <a:bodyPr wrap="none">
            <a:spAutoFit/>
          </a:bodyPr>
          <a:lstStyle/>
          <a:p>
            <a:r>
              <a:rPr lang="zh-CN" altLang="zh-CN" sz="3200">
                <a:solidFill>
                  <a:srgbClr val="48466E"/>
                </a:solidFill>
                <a:latin typeface="微软雅黑" panose="020B0503020204020204" pitchFamily="34" charset="-122"/>
                <a:ea typeface="微软雅黑" panose="020B0503020204020204" pitchFamily="34" charset="-122"/>
                <a:cs typeface="仿宋_GB2312"/>
              </a:rPr>
              <a:t>工作危害分析法</a:t>
            </a:r>
            <a:endParaRPr lang="zh-CN" altLang="en-US" sz="3200">
              <a:latin typeface="等线"/>
              <a:ea typeface="微软雅黑" panose="020B0503020204020204" pitchFamily="34" charset="-122"/>
              <a:cs typeface="仿宋_GB2312"/>
            </a:endParaRPr>
          </a:p>
        </p:txBody>
      </p:sp>
      <p:sp>
        <p:nvSpPr>
          <p:cNvPr id="35852" name="矩形 42"/>
          <p:cNvSpPr>
            <a:spLocks noChangeArrowheads="1"/>
          </p:cNvSpPr>
          <p:nvPr/>
        </p:nvSpPr>
        <p:spPr bwMode="auto">
          <a:xfrm>
            <a:off x="7872413" y="2919413"/>
            <a:ext cx="2646362" cy="585787"/>
          </a:xfrm>
          <a:prstGeom prst="rect">
            <a:avLst/>
          </a:prstGeom>
          <a:noFill/>
          <a:ln w="9525">
            <a:noFill/>
            <a:miter lim="800000"/>
          </a:ln>
        </p:spPr>
        <p:txBody>
          <a:bodyPr wrap="none">
            <a:spAutoFit/>
          </a:bodyPr>
          <a:lstStyle/>
          <a:p>
            <a:r>
              <a:rPr lang="zh-CN" altLang="zh-CN" sz="3200">
                <a:solidFill>
                  <a:srgbClr val="48466E"/>
                </a:solidFill>
                <a:latin typeface="微软雅黑" panose="020B0503020204020204" pitchFamily="34" charset="-122"/>
                <a:ea typeface="微软雅黑" panose="020B0503020204020204" pitchFamily="34" charset="-122"/>
                <a:cs typeface="仿宋_GB2312"/>
              </a:rPr>
              <a:t>安全检查表法</a:t>
            </a:r>
            <a:endParaRPr lang="zh-CN" altLang="en-US" sz="3200">
              <a:latin typeface="等线"/>
              <a:ea typeface="微软雅黑" panose="020B0503020204020204" pitchFamily="34" charset="-122"/>
              <a:cs typeface="仿宋_GB2312"/>
            </a:endParaRPr>
          </a:p>
        </p:txBody>
      </p:sp>
      <p:sp>
        <p:nvSpPr>
          <p:cNvPr id="35853" name="矩形 43"/>
          <p:cNvSpPr>
            <a:spLocks noChangeArrowheads="1"/>
          </p:cNvSpPr>
          <p:nvPr/>
        </p:nvSpPr>
        <p:spPr bwMode="auto">
          <a:xfrm>
            <a:off x="1422400" y="4843463"/>
            <a:ext cx="2755900" cy="874712"/>
          </a:xfrm>
          <a:prstGeom prst="rect">
            <a:avLst/>
          </a:prstGeom>
          <a:noFill/>
          <a:ln w="9525">
            <a:noFill/>
            <a:miter lim="800000"/>
          </a:ln>
        </p:spPr>
        <p:txBody>
          <a:bodyPr>
            <a:spAutoFit/>
          </a:bodyPr>
          <a:lstStyle/>
          <a:p>
            <a:pPr algn="ctr">
              <a:lnSpc>
                <a:spcPct val="150000"/>
              </a:lnSpc>
            </a:pPr>
            <a:r>
              <a:rPr lang="zh-CN" altLang="zh-CN">
                <a:latin typeface="微软雅黑" panose="020B0503020204020204" pitchFamily="34" charset="-122"/>
                <a:ea typeface="微软雅黑" panose="020B0503020204020204" pitchFamily="34" charset="-122"/>
                <a:cs typeface="仿宋_GB2312"/>
              </a:rPr>
              <a:t>适合于对作业活动中</a:t>
            </a:r>
            <a:endParaRPr lang="en-US" altLang="zh-CN">
              <a:latin typeface="微软雅黑" panose="020B0503020204020204" pitchFamily="34" charset="-122"/>
              <a:ea typeface="微软雅黑" panose="020B0503020204020204" pitchFamily="34" charset="-122"/>
              <a:cs typeface="仿宋_GB2312"/>
            </a:endParaRPr>
          </a:p>
          <a:p>
            <a:pPr algn="ctr">
              <a:lnSpc>
                <a:spcPct val="150000"/>
              </a:lnSpc>
            </a:pPr>
            <a:r>
              <a:rPr lang="zh-CN" altLang="zh-CN">
                <a:latin typeface="微软雅黑" panose="020B0503020204020204" pitchFamily="34" charset="-122"/>
                <a:ea typeface="微软雅黑" panose="020B0503020204020204" pitchFamily="34" charset="-122"/>
                <a:cs typeface="仿宋_GB2312"/>
              </a:rPr>
              <a:t>存在的风险进行分析识别。</a:t>
            </a:r>
            <a:endParaRPr lang="zh-CN" altLang="zh-CN" sz="1400">
              <a:latin typeface="微软雅黑" panose="020B0503020204020204" pitchFamily="34" charset="-122"/>
              <a:ea typeface="微软雅黑" panose="020B0503020204020204" pitchFamily="34" charset="-122"/>
              <a:cs typeface="仿宋_GB2312"/>
            </a:endParaRPr>
          </a:p>
        </p:txBody>
      </p:sp>
      <p:sp>
        <p:nvSpPr>
          <p:cNvPr id="35854" name="矩形 54"/>
          <p:cNvSpPr>
            <a:spLocks noChangeArrowheads="1"/>
          </p:cNvSpPr>
          <p:nvPr/>
        </p:nvSpPr>
        <p:spPr bwMode="auto">
          <a:xfrm>
            <a:off x="8312150" y="4868863"/>
            <a:ext cx="2262188" cy="877887"/>
          </a:xfrm>
          <a:prstGeom prst="rect">
            <a:avLst/>
          </a:prstGeom>
          <a:noFill/>
          <a:ln w="9525">
            <a:noFill/>
            <a:miter lim="800000"/>
          </a:ln>
        </p:spPr>
        <p:txBody>
          <a:bodyPr wrap="none">
            <a:spAutoFit/>
          </a:bodyPr>
          <a:lstStyle/>
          <a:p>
            <a:pPr algn="ctr">
              <a:lnSpc>
                <a:spcPct val="150000"/>
              </a:lnSpc>
            </a:pPr>
            <a:r>
              <a:rPr lang="zh-CN" altLang="zh-CN">
                <a:latin typeface="微软雅黑" panose="020B0503020204020204" pitchFamily="34" charset="-122"/>
                <a:ea typeface="微软雅黑" panose="020B0503020204020204" pitchFamily="34" charset="-122"/>
                <a:cs typeface="仿宋_GB2312"/>
              </a:rPr>
              <a:t>主要对静态设备设施</a:t>
            </a:r>
            <a:endParaRPr lang="en-US" altLang="zh-CN">
              <a:latin typeface="微软雅黑" panose="020B0503020204020204" pitchFamily="34" charset="-122"/>
              <a:ea typeface="微软雅黑" panose="020B0503020204020204" pitchFamily="34" charset="-122"/>
              <a:cs typeface="仿宋_GB2312"/>
            </a:endParaRPr>
          </a:p>
          <a:p>
            <a:pPr algn="ctr">
              <a:lnSpc>
                <a:spcPct val="150000"/>
              </a:lnSpc>
            </a:pPr>
            <a:r>
              <a:rPr lang="zh-CN" altLang="zh-CN">
                <a:latin typeface="微软雅黑" panose="020B0503020204020204" pitchFamily="34" charset="-122"/>
                <a:ea typeface="微软雅黑" panose="020B0503020204020204" pitchFamily="34" charset="-122"/>
                <a:cs typeface="仿宋_GB2312"/>
              </a:rPr>
              <a:t>的危害因素进行辨识</a:t>
            </a:r>
            <a:endParaRPr lang="zh-CN" altLang="en-US">
              <a:latin typeface="等线"/>
              <a:ea typeface="微软雅黑" panose="020B0503020204020204" pitchFamily="34" charset="-122"/>
              <a:cs typeface="仿宋_GB2312"/>
            </a:endParaRPr>
          </a:p>
        </p:txBody>
      </p:sp>
      <p:sp>
        <p:nvSpPr>
          <p:cNvPr id="35856" name="矩形 1"/>
          <p:cNvSpPr>
            <a:spLocks noChangeArrowheads="1"/>
          </p:cNvSpPr>
          <p:nvPr/>
        </p:nvSpPr>
        <p:spPr bwMode="auto">
          <a:xfrm>
            <a:off x="3294063" y="6211888"/>
            <a:ext cx="6096000" cy="646112"/>
          </a:xfrm>
          <a:prstGeom prst="rect">
            <a:avLst/>
          </a:prstGeom>
          <a:noFill/>
          <a:ln w="9525">
            <a:noFill/>
            <a:miter lim="800000"/>
          </a:ln>
        </p:spPr>
        <p:txBody>
          <a:bodyPr>
            <a:spAutoFit/>
          </a:bodyPr>
          <a:lstStyle/>
          <a:p>
            <a:r>
              <a:rPr lang="zh-CN" altLang="zh-CN">
                <a:latin typeface="微软雅黑" panose="020B0503020204020204" pitchFamily="34" charset="-122"/>
                <a:ea typeface="微软雅黑" panose="020B0503020204020204" pitchFamily="34" charset="-122"/>
                <a:cs typeface="仿宋_GB2312"/>
              </a:rPr>
              <a:t>有条件的企业可以选用《危险与可操作性分析》（</a:t>
            </a:r>
            <a:r>
              <a:rPr lang="en-US" altLang="zh-CN">
                <a:latin typeface="微软雅黑" panose="020B0503020204020204" pitchFamily="34" charset="-122"/>
                <a:ea typeface="微软雅黑" panose="020B0503020204020204" pitchFamily="34" charset="-122"/>
                <a:cs typeface="仿宋_GB2312"/>
              </a:rPr>
              <a:t>HAZOP </a:t>
            </a:r>
            <a:r>
              <a:rPr lang="zh-CN" altLang="zh-CN">
                <a:latin typeface="微软雅黑" panose="020B0503020204020204" pitchFamily="34" charset="-122"/>
                <a:ea typeface="微软雅黑" panose="020B0503020204020204" pitchFamily="34" charset="-122"/>
                <a:cs typeface="仿宋_GB2312"/>
              </a:rPr>
              <a:t>）进行工艺安全危害风险分析。</a:t>
            </a:r>
            <a:endParaRPr lang="zh-CN" altLang="en-US">
              <a:latin typeface="等线"/>
              <a:ea typeface="微软雅黑" panose="020B0503020204020204" pitchFamily="34" charset="-122"/>
              <a:cs typeface="仿宋_GB2312"/>
            </a:endParaRPr>
          </a:p>
        </p:txBody>
      </p:sp>
      <p:grpSp>
        <p:nvGrpSpPr>
          <p:cNvPr id="35857" name="组合 21"/>
          <p:cNvGrpSpPr/>
          <p:nvPr/>
        </p:nvGrpSpPr>
        <p:grpSpPr bwMode="auto">
          <a:xfrm>
            <a:off x="619125" y="3500438"/>
            <a:ext cx="1358900" cy="1319212"/>
            <a:chOff x="1250048" y="1196888"/>
            <a:chExt cx="2029120" cy="1971308"/>
          </a:xfrm>
        </p:grpSpPr>
        <p:sp>
          <p:nvSpPr>
            <p:cNvPr id="23" name="Freeform 5"/>
            <p:cNvSpPr>
              <a:spLocks noEditPoints="1"/>
            </p:cNvSpPr>
            <p:nvPr/>
          </p:nvSpPr>
          <p:spPr bwMode="auto">
            <a:xfrm>
              <a:off x="2553805" y="1289404"/>
              <a:ext cx="450389" cy="448349"/>
            </a:xfrm>
            <a:custGeom>
              <a:avLst/>
              <a:gdLst>
                <a:gd name="T0" fmla="*/ 2070 w 4140"/>
                <a:gd name="T1" fmla="*/ 0 h 4140"/>
                <a:gd name="T2" fmla="*/ 3534 w 4140"/>
                <a:gd name="T3" fmla="*/ 606 h 4140"/>
                <a:gd name="T4" fmla="*/ 4140 w 4140"/>
                <a:gd name="T5" fmla="*/ 2070 h 4140"/>
                <a:gd name="T6" fmla="*/ 3534 w 4140"/>
                <a:gd name="T7" fmla="*/ 3534 h 4140"/>
                <a:gd name="T8" fmla="*/ 2070 w 4140"/>
                <a:gd name="T9" fmla="*/ 4140 h 4140"/>
                <a:gd name="T10" fmla="*/ 607 w 4140"/>
                <a:gd name="T11" fmla="*/ 3534 h 4140"/>
                <a:gd name="T12" fmla="*/ 0 w 4140"/>
                <a:gd name="T13" fmla="*/ 2070 h 4140"/>
                <a:gd name="T14" fmla="*/ 607 w 4140"/>
                <a:gd name="T15" fmla="*/ 606 h 4140"/>
                <a:gd name="T16" fmla="*/ 2070 w 4140"/>
                <a:gd name="T17" fmla="*/ 0 h 4140"/>
                <a:gd name="T18" fmla="*/ 2685 w 4140"/>
                <a:gd name="T19" fmla="*/ 1455 h 4140"/>
                <a:gd name="T20" fmla="*/ 2070 w 4140"/>
                <a:gd name="T21" fmla="*/ 1200 h 4140"/>
                <a:gd name="T22" fmla="*/ 1455 w 4140"/>
                <a:gd name="T23" fmla="*/ 1455 h 4140"/>
                <a:gd name="T24" fmla="*/ 1200 w 4140"/>
                <a:gd name="T25" fmla="*/ 2070 h 4140"/>
                <a:gd name="T26" fmla="*/ 1455 w 4140"/>
                <a:gd name="T27" fmla="*/ 2685 h 4140"/>
                <a:gd name="T28" fmla="*/ 2070 w 4140"/>
                <a:gd name="T29" fmla="*/ 2940 h 4140"/>
                <a:gd name="T30" fmla="*/ 2685 w 4140"/>
                <a:gd name="T31" fmla="*/ 2685 h 4140"/>
                <a:gd name="T32" fmla="*/ 2940 w 4140"/>
                <a:gd name="T33" fmla="*/ 2070 h 4140"/>
                <a:gd name="T34" fmla="*/ 2685 w 4140"/>
                <a:gd name="T35" fmla="*/ 1455 h 4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140" h="4140">
                  <a:moveTo>
                    <a:pt x="2070" y="0"/>
                  </a:moveTo>
                  <a:cubicBezTo>
                    <a:pt x="2642" y="0"/>
                    <a:pt x="3159" y="232"/>
                    <a:pt x="3534" y="606"/>
                  </a:cubicBezTo>
                  <a:cubicBezTo>
                    <a:pt x="3909" y="981"/>
                    <a:pt x="4140" y="1499"/>
                    <a:pt x="4140" y="2070"/>
                  </a:cubicBezTo>
                  <a:cubicBezTo>
                    <a:pt x="4140" y="2642"/>
                    <a:pt x="3909" y="3159"/>
                    <a:pt x="3534" y="3534"/>
                  </a:cubicBezTo>
                  <a:cubicBezTo>
                    <a:pt x="3159" y="3908"/>
                    <a:pt x="2642" y="4140"/>
                    <a:pt x="2070" y="4140"/>
                  </a:cubicBezTo>
                  <a:cubicBezTo>
                    <a:pt x="1499" y="4140"/>
                    <a:pt x="981" y="3908"/>
                    <a:pt x="607" y="3534"/>
                  </a:cubicBezTo>
                  <a:cubicBezTo>
                    <a:pt x="232" y="3159"/>
                    <a:pt x="0" y="2642"/>
                    <a:pt x="0" y="2070"/>
                  </a:cubicBezTo>
                  <a:cubicBezTo>
                    <a:pt x="0" y="1499"/>
                    <a:pt x="232" y="981"/>
                    <a:pt x="607" y="606"/>
                  </a:cubicBezTo>
                  <a:cubicBezTo>
                    <a:pt x="981" y="232"/>
                    <a:pt x="1499" y="0"/>
                    <a:pt x="2070" y="0"/>
                  </a:cubicBezTo>
                  <a:close/>
                  <a:moveTo>
                    <a:pt x="2685" y="1455"/>
                  </a:moveTo>
                  <a:cubicBezTo>
                    <a:pt x="2528" y="1297"/>
                    <a:pt x="2310" y="1200"/>
                    <a:pt x="2070" y="1200"/>
                  </a:cubicBezTo>
                  <a:cubicBezTo>
                    <a:pt x="1830" y="1200"/>
                    <a:pt x="1612" y="1297"/>
                    <a:pt x="1455" y="1455"/>
                  </a:cubicBezTo>
                  <a:cubicBezTo>
                    <a:pt x="1298" y="1612"/>
                    <a:pt x="1200" y="1830"/>
                    <a:pt x="1200" y="2070"/>
                  </a:cubicBezTo>
                  <a:cubicBezTo>
                    <a:pt x="1200" y="2310"/>
                    <a:pt x="1298" y="2528"/>
                    <a:pt x="1455" y="2685"/>
                  </a:cubicBezTo>
                  <a:cubicBezTo>
                    <a:pt x="1612" y="2843"/>
                    <a:pt x="1830" y="2940"/>
                    <a:pt x="2070" y="2940"/>
                  </a:cubicBezTo>
                  <a:cubicBezTo>
                    <a:pt x="2310" y="2940"/>
                    <a:pt x="2528" y="2843"/>
                    <a:pt x="2685" y="2685"/>
                  </a:cubicBezTo>
                  <a:cubicBezTo>
                    <a:pt x="2843" y="2528"/>
                    <a:pt x="2940" y="2310"/>
                    <a:pt x="2940" y="2070"/>
                  </a:cubicBezTo>
                  <a:cubicBezTo>
                    <a:pt x="2940" y="1830"/>
                    <a:pt x="2843" y="1612"/>
                    <a:pt x="2685" y="1455"/>
                  </a:cubicBez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sp>
          <p:nvSpPr>
            <p:cNvPr id="24" name="Freeform 6"/>
            <p:cNvSpPr/>
            <p:nvPr/>
          </p:nvSpPr>
          <p:spPr bwMode="auto">
            <a:xfrm>
              <a:off x="1709919" y="1196888"/>
              <a:ext cx="969522" cy="1181362"/>
            </a:xfrm>
            <a:custGeom>
              <a:avLst/>
              <a:gdLst>
                <a:gd name="T0" fmla="*/ 1123 w 8917"/>
                <a:gd name="T1" fmla="*/ 5709 h 10898"/>
                <a:gd name="T2" fmla="*/ 281 w 8917"/>
                <a:gd name="T3" fmla="*/ 5777 h 10898"/>
                <a:gd name="T4" fmla="*/ 213 w 8917"/>
                <a:gd name="T5" fmla="*/ 4935 h 10898"/>
                <a:gd name="T6" fmla="*/ 8609 w 8917"/>
                <a:gd name="T7" fmla="*/ 5602 h 10898"/>
                <a:gd name="T8" fmla="*/ 8917 w 8917"/>
                <a:gd name="T9" fmla="*/ 6005 h 10898"/>
                <a:gd name="T10" fmla="*/ 8567 w 8917"/>
                <a:gd name="T11" fmla="*/ 6375 h 10898"/>
                <a:gd name="T12" fmla="*/ 4524 w 8917"/>
                <a:gd name="T13" fmla="*/ 10648 h 10898"/>
                <a:gd name="T14" fmla="*/ 3680 w 8917"/>
                <a:gd name="T15" fmla="*/ 10671 h 10898"/>
                <a:gd name="T16" fmla="*/ 3657 w 8917"/>
                <a:gd name="T17" fmla="*/ 9827 h 10898"/>
                <a:gd name="T18" fmla="*/ 7339 w 8917"/>
                <a:gd name="T19" fmla="*/ 5936 h 10898"/>
                <a:gd name="T20" fmla="*/ 1123 w 8917"/>
                <a:gd name="T21" fmla="*/ 5709 h 10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17" h="10898">
                  <a:moveTo>
                    <a:pt x="1123" y="5709"/>
                  </a:moveTo>
                  <a:cubicBezTo>
                    <a:pt x="909" y="5960"/>
                    <a:pt x="532" y="5990"/>
                    <a:pt x="281" y="5777"/>
                  </a:cubicBezTo>
                  <a:cubicBezTo>
                    <a:pt x="30" y="5563"/>
                    <a:pt x="0" y="5186"/>
                    <a:pt x="213" y="4935"/>
                  </a:cubicBezTo>
                  <a:cubicBezTo>
                    <a:pt x="225" y="4921"/>
                    <a:pt x="4318" y="0"/>
                    <a:pt x="8609" y="5602"/>
                  </a:cubicBezTo>
                  <a:lnTo>
                    <a:pt x="8917" y="6005"/>
                  </a:lnTo>
                  <a:lnTo>
                    <a:pt x="8567" y="6375"/>
                  </a:lnTo>
                  <a:lnTo>
                    <a:pt x="4524" y="10648"/>
                  </a:lnTo>
                  <a:cubicBezTo>
                    <a:pt x="4297" y="10887"/>
                    <a:pt x="3920" y="10898"/>
                    <a:pt x="3680" y="10671"/>
                  </a:cubicBezTo>
                  <a:cubicBezTo>
                    <a:pt x="3441" y="10445"/>
                    <a:pt x="3430" y="10067"/>
                    <a:pt x="3657" y="9827"/>
                  </a:cubicBezTo>
                  <a:lnTo>
                    <a:pt x="7339" y="5936"/>
                  </a:lnTo>
                  <a:cubicBezTo>
                    <a:pt x="4082" y="2149"/>
                    <a:pt x="1131" y="5698"/>
                    <a:pt x="1123" y="5709"/>
                  </a:cubicBez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sp>
          <p:nvSpPr>
            <p:cNvPr id="25" name="Freeform 7"/>
            <p:cNvSpPr/>
            <p:nvPr/>
          </p:nvSpPr>
          <p:spPr bwMode="auto">
            <a:xfrm>
              <a:off x="1864000" y="1718775"/>
              <a:ext cx="512021" cy="1449421"/>
            </a:xfrm>
            <a:custGeom>
              <a:avLst/>
              <a:gdLst>
                <a:gd name="T0" fmla="*/ 3659 w 4726"/>
                <a:gd name="T1" fmla="*/ 223 h 13369"/>
                <a:gd name="T2" fmla="*/ 4503 w 4726"/>
                <a:gd name="T3" fmla="*/ 261 h 13369"/>
                <a:gd name="T4" fmla="*/ 4466 w 4726"/>
                <a:gd name="T5" fmla="*/ 1104 h 13369"/>
                <a:gd name="T6" fmla="*/ 2074 w 4726"/>
                <a:gd name="T7" fmla="*/ 3295 h 13369"/>
                <a:gd name="T8" fmla="*/ 1225 w 4726"/>
                <a:gd name="T9" fmla="*/ 4658 h 13369"/>
                <a:gd name="T10" fmla="*/ 2112 w 4726"/>
                <a:gd name="T11" fmla="*/ 6320 h 13369"/>
                <a:gd name="T12" fmla="*/ 4206 w 4726"/>
                <a:gd name="T13" fmla="*/ 11721 h 13369"/>
                <a:gd name="T14" fmla="*/ 4203 w 4726"/>
                <a:gd name="T15" fmla="*/ 12769 h 13369"/>
                <a:gd name="T16" fmla="*/ 3603 w 4726"/>
                <a:gd name="T17" fmla="*/ 13369 h 13369"/>
                <a:gd name="T18" fmla="*/ 3003 w 4726"/>
                <a:gd name="T19" fmla="*/ 12769 h 13369"/>
                <a:gd name="T20" fmla="*/ 3011 w 4726"/>
                <a:gd name="T21" fmla="*/ 11716 h 13369"/>
                <a:gd name="T22" fmla="*/ 1235 w 4726"/>
                <a:gd name="T23" fmla="*/ 7136 h 13369"/>
                <a:gd name="T24" fmla="*/ 30 w 4726"/>
                <a:gd name="T25" fmla="*/ 4616 h 13369"/>
                <a:gd name="T26" fmla="*/ 1268 w 4726"/>
                <a:gd name="T27" fmla="*/ 2414 h 13369"/>
                <a:gd name="T28" fmla="*/ 3659 w 4726"/>
                <a:gd name="T29" fmla="*/ 223 h 13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26" h="13369">
                  <a:moveTo>
                    <a:pt x="3659" y="223"/>
                  </a:moveTo>
                  <a:cubicBezTo>
                    <a:pt x="3903" y="0"/>
                    <a:pt x="4281" y="17"/>
                    <a:pt x="4503" y="261"/>
                  </a:cubicBezTo>
                  <a:cubicBezTo>
                    <a:pt x="4726" y="504"/>
                    <a:pt x="4709" y="882"/>
                    <a:pt x="4466" y="1104"/>
                  </a:cubicBezTo>
                  <a:lnTo>
                    <a:pt x="2074" y="3295"/>
                  </a:lnTo>
                  <a:cubicBezTo>
                    <a:pt x="1544" y="3780"/>
                    <a:pt x="1242" y="4219"/>
                    <a:pt x="1225" y="4658"/>
                  </a:cubicBezTo>
                  <a:cubicBezTo>
                    <a:pt x="1208" y="5113"/>
                    <a:pt x="1484" y="5645"/>
                    <a:pt x="2112" y="6320"/>
                  </a:cubicBezTo>
                  <a:cubicBezTo>
                    <a:pt x="4230" y="8594"/>
                    <a:pt x="4229" y="8769"/>
                    <a:pt x="4206" y="11721"/>
                  </a:cubicBezTo>
                  <a:cubicBezTo>
                    <a:pt x="4205" y="11891"/>
                    <a:pt x="4203" y="12080"/>
                    <a:pt x="4203" y="12769"/>
                  </a:cubicBezTo>
                  <a:cubicBezTo>
                    <a:pt x="4203" y="13100"/>
                    <a:pt x="3935" y="13369"/>
                    <a:pt x="3603" y="13369"/>
                  </a:cubicBezTo>
                  <a:cubicBezTo>
                    <a:pt x="3272" y="13369"/>
                    <a:pt x="3003" y="13100"/>
                    <a:pt x="3003" y="12769"/>
                  </a:cubicBezTo>
                  <a:cubicBezTo>
                    <a:pt x="3003" y="12680"/>
                    <a:pt x="3007" y="12173"/>
                    <a:pt x="3011" y="11716"/>
                  </a:cubicBezTo>
                  <a:cubicBezTo>
                    <a:pt x="3030" y="9212"/>
                    <a:pt x="3031" y="9064"/>
                    <a:pt x="1235" y="7136"/>
                  </a:cubicBezTo>
                  <a:cubicBezTo>
                    <a:pt x="375" y="6211"/>
                    <a:pt x="0" y="5401"/>
                    <a:pt x="30" y="4616"/>
                  </a:cubicBezTo>
                  <a:cubicBezTo>
                    <a:pt x="60" y="3815"/>
                    <a:pt x="501" y="3116"/>
                    <a:pt x="1268" y="2414"/>
                  </a:cubicBezTo>
                  <a:lnTo>
                    <a:pt x="3659" y="223"/>
                  </a:ln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sp>
          <p:nvSpPr>
            <p:cNvPr id="26" name="Freeform 8"/>
            <p:cNvSpPr/>
            <p:nvPr/>
          </p:nvSpPr>
          <p:spPr bwMode="auto">
            <a:xfrm>
              <a:off x="1250048" y="2470765"/>
              <a:ext cx="720622" cy="426998"/>
            </a:xfrm>
            <a:custGeom>
              <a:avLst/>
              <a:gdLst>
                <a:gd name="T0" fmla="*/ 354 w 6628"/>
                <a:gd name="T1" fmla="*/ 1922 h 3936"/>
                <a:gd name="T2" fmla="*/ 181 w 6628"/>
                <a:gd name="T3" fmla="*/ 1093 h 3936"/>
                <a:gd name="T4" fmla="*/ 1010 w 6628"/>
                <a:gd name="T5" fmla="*/ 919 h 3936"/>
                <a:gd name="T6" fmla="*/ 5555 w 6628"/>
                <a:gd name="T7" fmla="*/ 227 h 3936"/>
                <a:gd name="T8" fmla="*/ 6401 w 6628"/>
                <a:gd name="T9" fmla="*/ 252 h 3936"/>
                <a:gd name="T10" fmla="*/ 6376 w 6628"/>
                <a:gd name="T11" fmla="*/ 1099 h 3936"/>
                <a:gd name="T12" fmla="*/ 354 w 6628"/>
                <a:gd name="T13" fmla="*/ 1922 h 3936"/>
              </a:gdLst>
              <a:ahLst/>
              <a:cxnLst>
                <a:cxn ang="0">
                  <a:pos x="T0" y="T1"/>
                </a:cxn>
                <a:cxn ang="0">
                  <a:pos x="T2" y="T3"/>
                </a:cxn>
                <a:cxn ang="0">
                  <a:pos x="T4" y="T5"/>
                </a:cxn>
                <a:cxn ang="0">
                  <a:pos x="T6" y="T7"/>
                </a:cxn>
                <a:cxn ang="0">
                  <a:pos x="T8" y="T9"/>
                </a:cxn>
                <a:cxn ang="0">
                  <a:pos x="T10" y="T11"/>
                </a:cxn>
                <a:cxn ang="0">
                  <a:pos x="T12" y="T13"/>
                </a:cxn>
              </a:cxnLst>
              <a:rect l="0" t="0" r="r" b="b"/>
              <a:pathLst>
                <a:path w="6628" h="3936">
                  <a:moveTo>
                    <a:pt x="354" y="1922"/>
                  </a:moveTo>
                  <a:cubicBezTo>
                    <a:pt x="77" y="1741"/>
                    <a:pt x="0" y="1370"/>
                    <a:pt x="181" y="1093"/>
                  </a:cubicBezTo>
                  <a:cubicBezTo>
                    <a:pt x="362" y="816"/>
                    <a:pt x="733" y="738"/>
                    <a:pt x="1010" y="919"/>
                  </a:cubicBezTo>
                  <a:cubicBezTo>
                    <a:pt x="1017" y="923"/>
                    <a:pt x="3227" y="2410"/>
                    <a:pt x="5555" y="227"/>
                  </a:cubicBezTo>
                  <a:cubicBezTo>
                    <a:pt x="5796" y="0"/>
                    <a:pt x="6175" y="12"/>
                    <a:pt x="6401" y="252"/>
                  </a:cubicBezTo>
                  <a:cubicBezTo>
                    <a:pt x="6628" y="493"/>
                    <a:pt x="6616" y="872"/>
                    <a:pt x="6376" y="1099"/>
                  </a:cubicBezTo>
                  <a:cubicBezTo>
                    <a:pt x="3351" y="3936"/>
                    <a:pt x="363" y="1928"/>
                    <a:pt x="354" y="1922"/>
                  </a:cubicBez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sp>
          <p:nvSpPr>
            <p:cNvPr id="27" name="Freeform 9"/>
            <p:cNvSpPr/>
            <p:nvPr/>
          </p:nvSpPr>
          <p:spPr bwMode="auto">
            <a:xfrm>
              <a:off x="2639142" y="1889574"/>
              <a:ext cx="640026" cy="398532"/>
            </a:xfrm>
            <a:custGeom>
              <a:avLst/>
              <a:gdLst>
                <a:gd name="T0" fmla="*/ 185 w 5902"/>
                <a:gd name="T1" fmla="*/ 1017 h 3689"/>
                <a:gd name="T2" fmla="*/ 347 w 5902"/>
                <a:gd name="T3" fmla="*/ 185 h 3689"/>
                <a:gd name="T4" fmla="*/ 1179 w 5902"/>
                <a:gd name="T5" fmla="*/ 346 h 3689"/>
                <a:gd name="T6" fmla="*/ 5045 w 5902"/>
                <a:gd name="T7" fmla="*/ 1421 h 3689"/>
                <a:gd name="T8" fmla="*/ 5799 w 5902"/>
                <a:gd name="T9" fmla="*/ 1806 h 3689"/>
                <a:gd name="T10" fmla="*/ 5415 w 5902"/>
                <a:gd name="T11" fmla="*/ 2560 h 3689"/>
                <a:gd name="T12" fmla="*/ 185 w 5902"/>
                <a:gd name="T13" fmla="*/ 1017 h 3689"/>
              </a:gdLst>
              <a:ahLst/>
              <a:cxnLst>
                <a:cxn ang="0">
                  <a:pos x="T0" y="T1"/>
                </a:cxn>
                <a:cxn ang="0">
                  <a:pos x="T2" y="T3"/>
                </a:cxn>
                <a:cxn ang="0">
                  <a:pos x="T4" y="T5"/>
                </a:cxn>
                <a:cxn ang="0">
                  <a:pos x="T6" y="T7"/>
                </a:cxn>
                <a:cxn ang="0">
                  <a:pos x="T8" y="T9"/>
                </a:cxn>
                <a:cxn ang="0">
                  <a:pos x="T10" y="T11"/>
                </a:cxn>
                <a:cxn ang="0">
                  <a:pos x="T12" y="T13"/>
                </a:cxn>
              </a:cxnLst>
              <a:rect l="0" t="0" r="r" b="b"/>
              <a:pathLst>
                <a:path w="5902" h="3689">
                  <a:moveTo>
                    <a:pt x="185" y="1017"/>
                  </a:moveTo>
                  <a:cubicBezTo>
                    <a:pt x="0" y="742"/>
                    <a:pt x="72" y="370"/>
                    <a:pt x="347" y="185"/>
                  </a:cubicBezTo>
                  <a:cubicBezTo>
                    <a:pt x="621" y="0"/>
                    <a:pt x="993" y="72"/>
                    <a:pt x="1179" y="346"/>
                  </a:cubicBezTo>
                  <a:cubicBezTo>
                    <a:pt x="1182" y="352"/>
                    <a:pt x="2446" y="2268"/>
                    <a:pt x="5045" y="1421"/>
                  </a:cubicBezTo>
                  <a:cubicBezTo>
                    <a:pt x="5359" y="1319"/>
                    <a:pt x="5697" y="1491"/>
                    <a:pt x="5799" y="1806"/>
                  </a:cubicBezTo>
                  <a:cubicBezTo>
                    <a:pt x="5902" y="2120"/>
                    <a:pt x="5729" y="2458"/>
                    <a:pt x="5415" y="2560"/>
                  </a:cubicBezTo>
                  <a:cubicBezTo>
                    <a:pt x="1949" y="3689"/>
                    <a:pt x="190" y="1024"/>
                    <a:pt x="185" y="1017"/>
                  </a:cubicBezTo>
                  <a:close/>
                </a:path>
              </a:pathLst>
            </a:custGeom>
            <a:solidFill>
              <a:schemeClr val="accent4"/>
            </a:solidFill>
            <a:ln>
              <a:noFill/>
            </a:ln>
          </p:spPr>
          <p:style>
            <a:lnRef idx="2">
              <a:schemeClr val="accent2">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a:lstStyle/>
            <a:p>
              <a:pPr fontAlgn="auto">
                <a:spcBef>
                  <a:spcPts val="0"/>
                </a:spcBef>
                <a:spcAft>
                  <a:spcPts val="0"/>
                </a:spcAft>
                <a:defRPr/>
              </a:pPr>
              <a:endParaRPr lang="zh-CN" altLang="en-US"/>
            </a:p>
          </p:txBody>
        </p:sp>
      </p:grpSp>
      <p:pic>
        <p:nvPicPr>
          <p:cNvPr id="35858" name="Picture 2" descr="http://f.hiphotos.baidu.com/baike/w%3D268%3Bg%3D0/sign=b400c8e4d643ad4ba62e41c6ba393d92/0df431adcbef76092605acde29dda3cc7cd99e60.jpg"/>
          <p:cNvPicPr>
            <a:picLocks noChangeAspect="1" noChangeArrowheads="1"/>
          </p:cNvPicPr>
          <p:nvPr/>
        </p:nvPicPr>
        <p:blipFill>
          <a:blip r:embed="rId2" cstate="print"/>
          <a:srcRect/>
          <a:stretch>
            <a:fillRect/>
          </a:stretch>
        </p:blipFill>
        <p:spPr bwMode="auto">
          <a:xfrm>
            <a:off x="9648825" y="3565525"/>
            <a:ext cx="1849438" cy="1379538"/>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947738" y="261938"/>
            <a:ext cx="4381500" cy="583565"/>
          </a:xfrm>
          <a:prstGeom prst="rect">
            <a:avLst/>
          </a:prstGeom>
          <a:noFill/>
        </p:spPr>
        <p:txBody>
          <a:bodyPr>
            <a:spAutoFit/>
          </a:bodyPr>
          <a:lstStyle/>
          <a:p>
            <a:pPr fontAlgn="auto">
              <a:spcBef>
                <a:spcPts val="0"/>
              </a:spcBef>
              <a:spcAft>
                <a:spcPts val="0"/>
              </a:spcAft>
              <a:defRPr/>
            </a:pPr>
            <a:r>
              <a:rPr lang="zh-CN" altLang="en-US" sz="3200" dirty="0">
                <a:solidFill>
                  <a:schemeClr val="accent3">
                    <a:lumMod val="50000"/>
                  </a:schemeClr>
                </a:solidFill>
                <a:latin typeface="微软雅黑" panose="020B0503020204020204" pitchFamily="34" charset="-122"/>
                <a:ea typeface="微软雅黑" panose="020B0503020204020204" pitchFamily="34" charset="-122"/>
                <a:cs typeface="+mn-cs"/>
              </a:rPr>
              <a:t>常用方法</a:t>
            </a:r>
            <a:endParaRPr lang="zh-CN" altLang="en-US" sz="32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sp>
        <p:nvSpPr>
          <p:cNvPr id="3" name="矩形 2"/>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矩形 3"/>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6871" name="矩形 7"/>
          <p:cNvSpPr>
            <a:spLocks noChangeArrowheads="1"/>
          </p:cNvSpPr>
          <p:nvPr/>
        </p:nvSpPr>
        <p:spPr bwMode="auto">
          <a:xfrm>
            <a:off x="554038" y="2738438"/>
            <a:ext cx="3297237" cy="2862262"/>
          </a:xfrm>
          <a:prstGeom prst="rect">
            <a:avLst/>
          </a:prstGeom>
          <a:noFill/>
          <a:ln w="9525">
            <a:noFill/>
            <a:miter lim="800000"/>
          </a:ln>
        </p:spPr>
        <p:txBody>
          <a:bodyPr>
            <a:spAutoFit/>
          </a:bodyPr>
          <a:lstStyle/>
          <a:p>
            <a:pPr indent="355600" algn="just">
              <a:lnSpc>
                <a:spcPct val="150000"/>
              </a:lnSpc>
            </a:pPr>
            <a:r>
              <a:rPr lang="zh-CN" altLang="zh-CN">
                <a:latin typeface="微软雅黑" panose="020B0503020204020204" pitchFamily="34" charset="-122"/>
                <a:ea typeface="微软雅黑" panose="020B0503020204020204" pitchFamily="34" charset="-122"/>
                <a:cs typeface="仿宋_GB2312"/>
              </a:rPr>
              <a:t>该方法是通过对工作过程的逐步分析，找出具有危险的工作</a:t>
            </a:r>
            <a:r>
              <a:rPr lang="zh-CN" altLang="zh-CN" sz="2400" b="1">
                <a:latin typeface="微软雅黑" panose="020B0503020204020204" pitchFamily="34" charset="-122"/>
                <a:ea typeface="微软雅黑" panose="020B0503020204020204" pitchFamily="34" charset="-122"/>
                <a:cs typeface="仿宋_GB2312"/>
              </a:rPr>
              <a:t>步骤</a:t>
            </a:r>
            <a:r>
              <a:rPr lang="zh-CN" altLang="zh-CN">
                <a:latin typeface="微软雅黑" panose="020B0503020204020204" pitchFamily="34" charset="-122"/>
                <a:ea typeface="微软雅黑" panose="020B0503020204020204" pitchFamily="34" charset="-122"/>
                <a:cs typeface="仿宋_GB2312"/>
              </a:rPr>
              <a:t>，进行</a:t>
            </a:r>
            <a:r>
              <a:rPr lang="zh-CN" altLang="zh-CN" sz="2400" b="1">
                <a:latin typeface="微软雅黑" panose="020B0503020204020204" pitchFamily="34" charset="-122"/>
                <a:ea typeface="微软雅黑" panose="020B0503020204020204" pitchFamily="34" charset="-122"/>
                <a:cs typeface="仿宋_GB2312"/>
              </a:rPr>
              <a:t>控制和预防</a:t>
            </a:r>
            <a:r>
              <a:rPr lang="zh-CN" altLang="zh-CN">
                <a:latin typeface="微软雅黑" panose="020B0503020204020204" pitchFamily="34" charset="-122"/>
                <a:ea typeface="微软雅黑" panose="020B0503020204020204" pitchFamily="34" charset="-122"/>
                <a:cs typeface="仿宋_GB2312"/>
              </a:rPr>
              <a:t>，是辨识危害因素及其风险的方法之一，适合于对</a:t>
            </a:r>
            <a:r>
              <a:rPr lang="zh-CN" altLang="zh-CN" sz="2400" b="1">
                <a:latin typeface="微软雅黑" panose="020B0503020204020204" pitchFamily="34" charset="-122"/>
                <a:ea typeface="微软雅黑" panose="020B0503020204020204" pitchFamily="34" charset="-122"/>
                <a:cs typeface="仿宋_GB2312"/>
              </a:rPr>
              <a:t>作业活动</a:t>
            </a:r>
            <a:r>
              <a:rPr lang="zh-CN" altLang="zh-CN">
                <a:latin typeface="微软雅黑" panose="020B0503020204020204" pitchFamily="34" charset="-122"/>
                <a:ea typeface="微软雅黑" panose="020B0503020204020204" pitchFamily="34" charset="-122"/>
                <a:cs typeface="仿宋_GB2312"/>
              </a:rPr>
              <a:t>中存在的风险进行分析识别。</a:t>
            </a:r>
            <a:endParaRPr lang="zh-CN" altLang="zh-CN" sz="1400">
              <a:latin typeface="微软雅黑" panose="020B0503020204020204" pitchFamily="34" charset="-122"/>
              <a:ea typeface="微软雅黑" panose="020B0503020204020204" pitchFamily="34" charset="-122"/>
              <a:cs typeface="仿宋_GB2312"/>
            </a:endParaRPr>
          </a:p>
        </p:txBody>
      </p:sp>
      <p:sp>
        <p:nvSpPr>
          <p:cNvPr id="36872" name="矩形 8"/>
          <p:cNvSpPr>
            <a:spLocks noChangeArrowheads="1"/>
          </p:cNvSpPr>
          <p:nvPr/>
        </p:nvSpPr>
        <p:spPr bwMode="auto">
          <a:xfrm>
            <a:off x="8064500" y="2614613"/>
            <a:ext cx="3317875" cy="3073400"/>
          </a:xfrm>
          <a:prstGeom prst="rect">
            <a:avLst/>
          </a:prstGeom>
          <a:noFill/>
          <a:ln w="9525">
            <a:noFill/>
            <a:miter lim="800000"/>
          </a:ln>
        </p:spPr>
        <p:txBody>
          <a:bodyPr>
            <a:spAutoFit/>
          </a:bodyPr>
          <a:lstStyle/>
          <a:p>
            <a:pPr indent="355600" algn="just">
              <a:lnSpc>
                <a:spcPct val="150000"/>
              </a:lnSpc>
            </a:pPr>
            <a:r>
              <a:rPr lang="zh-CN" altLang="zh-CN">
                <a:latin typeface="微软雅黑" panose="020B0503020204020204" pitchFamily="34" charset="-122"/>
                <a:ea typeface="微软雅黑" panose="020B0503020204020204" pitchFamily="34" charset="-122"/>
                <a:cs typeface="仿宋_GB2312"/>
              </a:rPr>
              <a:t>该方法是依据相关的标准、规范，对工程、系统中</a:t>
            </a:r>
            <a:r>
              <a:rPr lang="zh-CN" altLang="zh-CN" sz="2400" b="1">
                <a:latin typeface="微软雅黑" panose="020B0503020204020204" pitchFamily="34" charset="-122"/>
                <a:ea typeface="微软雅黑" panose="020B0503020204020204" pitchFamily="34" charset="-122"/>
                <a:cs typeface="仿宋_GB2312"/>
              </a:rPr>
              <a:t>已知的危险类别</a:t>
            </a:r>
            <a:r>
              <a:rPr lang="zh-CN" altLang="zh-CN">
                <a:latin typeface="微软雅黑" panose="020B0503020204020204" pitchFamily="34" charset="-122"/>
                <a:ea typeface="微软雅黑" panose="020B0503020204020204" pitchFamily="34" charset="-122"/>
                <a:cs typeface="仿宋_GB2312"/>
              </a:rPr>
              <a:t>、</a:t>
            </a:r>
            <a:r>
              <a:rPr lang="zh-CN" altLang="zh-CN" sz="2400" b="1">
                <a:latin typeface="微软雅黑" panose="020B0503020204020204" pitchFamily="34" charset="-122"/>
                <a:ea typeface="微软雅黑" panose="020B0503020204020204" pitchFamily="34" charset="-122"/>
                <a:cs typeface="仿宋_GB2312"/>
              </a:rPr>
              <a:t>设计缺陷</a:t>
            </a:r>
            <a:r>
              <a:rPr lang="zh-CN" altLang="zh-CN">
                <a:latin typeface="微软雅黑" panose="020B0503020204020204" pitchFamily="34" charset="-122"/>
                <a:ea typeface="微软雅黑" panose="020B0503020204020204" pitchFamily="34" charset="-122"/>
                <a:cs typeface="仿宋_GB2312"/>
              </a:rPr>
              <a:t>以及与一般工艺设备、操作、管理有关的</a:t>
            </a:r>
            <a:r>
              <a:rPr lang="zh-CN" altLang="zh-CN" sz="2400" b="1">
                <a:latin typeface="微软雅黑" panose="020B0503020204020204" pitchFamily="34" charset="-122"/>
                <a:ea typeface="微软雅黑" panose="020B0503020204020204" pitchFamily="34" charset="-122"/>
                <a:cs typeface="仿宋_GB2312"/>
              </a:rPr>
              <a:t>潜在危险性和有害性</a:t>
            </a:r>
            <a:r>
              <a:rPr lang="zh-CN" altLang="zh-CN">
                <a:latin typeface="微软雅黑" panose="020B0503020204020204" pitchFamily="34" charset="-122"/>
                <a:ea typeface="微软雅黑" panose="020B0503020204020204" pitchFamily="34" charset="-122"/>
                <a:cs typeface="仿宋_GB2312"/>
              </a:rPr>
              <a:t>进行判别检查。</a:t>
            </a:r>
            <a:endParaRPr lang="zh-CN" altLang="zh-CN" sz="1400">
              <a:latin typeface="微软雅黑" panose="020B0503020204020204" pitchFamily="34" charset="-122"/>
              <a:ea typeface="微软雅黑" panose="020B0503020204020204" pitchFamily="34" charset="-122"/>
              <a:cs typeface="仿宋_GB2312"/>
            </a:endParaRPr>
          </a:p>
        </p:txBody>
      </p:sp>
      <p:sp>
        <p:nvSpPr>
          <p:cNvPr id="10" name="矩形 9"/>
          <p:cNvSpPr/>
          <p:nvPr/>
        </p:nvSpPr>
        <p:spPr>
          <a:xfrm>
            <a:off x="1098550" y="1600200"/>
            <a:ext cx="2513013" cy="522288"/>
          </a:xfrm>
          <a:prstGeom prst="rect">
            <a:avLst/>
          </a:prstGeom>
          <a:noFill/>
        </p:spPr>
        <p:txBody>
          <a:bodyPr wrap="none" lIns="0" rIns="0">
            <a:spAutoFit/>
          </a:bodyPr>
          <a:lstStyle/>
          <a:p>
            <a:pPr algn="r" fontAlgn="auto">
              <a:spcBef>
                <a:spcPts val="0"/>
              </a:spcBef>
              <a:spcAft>
                <a:spcPts val="0"/>
              </a:spcAft>
              <a:defRPr/>
            </a:pPr>
            <a:r>
              <a:rPr lang="zh-CN" altLang="zh-CN" sz="2800" b="1" dirty="0">
                <a:solidFill>
                  <a:schemeClr val="accent5">
                    <a:lumMod val="50000"/>
                  </a:schemeClr>
                </a:solidFill>
                <a:latin typeface="+mn-lt"/>
                <a:ea typeface="+mn-ea"/>
                <a:cs typeface="+mn-cs"/>
              </a:rPr>
              <a:t>工作危害分析法</a:t>
            </a:r>
            <a:endParaRPr lang="zh-CN" altLang="en-US" sz="2800" b="1" dirty="0">
              <a:solidFill>
                <a:schemeClr val="accent5">
                  <a:lumMod val="50000"/>
                </a:schemeClr>
              </a:solidFill>
              <a:latin typeface="+mn-lt"/>
              <a:ea typeface="+mn-ea"/>
              <a:cs typeface="+mn-cs"/>
            </a:endParaRPr>
          </a:p>
        </p:txBody>
      </p:sp>
      <p:sp>
        <p:nvSpPr>
          <p:cNvPr id="11" name="矩形 10"/>
          <p:cNvSpPr/>
          <p:nvPr/>
        </p:nvSpPr>
        <p:spPr>
          <a:xfrm>
            <a:off x="8528050" y="1600200"/>
            <a:ext cx="2154238" cy="522288"/>
          </a:xfrm>
          <a:prstGeom prst="rect">
            <a:avLst/>
          </a:prstGeom>
          <a:noFill/>
        </p:spPr>
        <p:txBody>
          <a:bodyPr wrap="none" lIns="0" rIns="0">
            <a:spAutoFit/>
          </a:bodyPr>
          <a:lstStyle/>
          <a:p>
            <a:pPr fontAlgn="auto">
              <a:spcBef>
                <a:spcPts val="0"/>
              </a:spcBef>
              <a:spcAft>
                <a:spcPts val="0"/>
              </a:spcAft>
              <a:defRPr/>
            </a:pPr>
            <a:r>
              <a:rPr lang="zh-CN" altLang="zh-CN" sz="2800" b="1" dirty="0">
                <a:solidFill>
                  <a:schemeClr val="accent5">
                    <a:lumMod val="50000"/>
                  </a:schemeClr>
                </a:solidFill>
                <a:latin typeface="+mn-lt"/>
                <a:ea typeface="+mn-ea"/>
                <a:cs typeface="+mn-cs"/>
              </a:rPr>
              <a:t>安全检查表法</a:t>
            </a:r>
            <a:endParaRPr lang="zh-CN" altLang="en-US" sz="2800" b="1" dirty="0">
              <a:solidFill>
                <a:schemeClr val="accent5">
                  <a:lumMod val="50000"/>
                </a:schemeClr>
              </a:solidFill>
              <a:latin typeface="+mn-lt"/>
              <a:ea typeface="+mn-ea"/>
              <a:cs typeface="+mn-cs"/>
            </a:endParaRPr>
          </a:p>
        </p:txBody>
      </p:sp>
      <p:sp>
        <p:nvSpPr>
          <p:cNvPr id="12" name="矩形 11"/>
          <p:cNvSpPr/>
          <p:nvPr/>
        </p:nvSpPr>
        <p:spPr>
          <a:xfrm>
            <a:off x="3505200" y="1588"/>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grpSp>
        <p:nvGrpSpPr>
          <p:cNvPr id="36876" name="组合 12"/>
          <p:cNvGrpSpPr/>
          <p:nvPr/>
        </p:nvGrpSpPr>
        <p:grpSpPr bwMode="auto">
          <a:xfrm>
            <a:off x="4340225" y="1687513"/>
            <a:ext cx="3511550" cy="3878262"/>
            <a:chOff x="4340143" y="1201191"/>
            <a:chExt cx="3511714" cy="3877777"/>
          </a:xfrm>
        </p:grpSpPr>
        <p:sp>
          <p:nvSpPr>
            <p:cNvPr id="14" name="任意多边形 13"/>
            <p:cNvSpPr/>
            <p:nvPr/>
          </p:nvSpPr>
          <p:spPr>
            <a:xfrm rot="5400000">
              <a:off x="3648275" y="1893059"/>
              <a:ext cx="3665079" cy="2281345"/>
            </a:xfrm>
            <a:custGeom>
              <a:avLst/>
              <a:gdLst>
                <a:gd name="connsiteX0" fmla="*/ 177813 w 3664992"/>
                <a:gd name="connsiteY0" fmla="*/ 521222 h 2281011"/>
                <a:gd name="connsiteX1" fmla="*/ 891722 w 3664992"/>
                <a:gd name="connsiteY1" fmla="*/ 521222 h 2281011"/>
                <a:gd name="connsiteX2" fmla="*/ 898240 w 3664992"/>
                <a:gd name="connsiteY2" fmla="*/ 646385 h 2281011"/>
                <a:gd name="connsiteX3" fmla="*/ 1419086 w 3664992"/>
                <a:gd name="connsiteY3" fmla="*/ 1429690 h 2281011"/>
                <a:gd name="connsiteX4" fmla="*/ 2484005 w 3664992"/>
                <a:gd name="connsiteY4" fmla="*/ 1411218 h 2281011"/>
                <a:gd name="connsiteX5" fmla="*/ 2928480 w 3664992"/>
                <a:gd name="connsiteY5" fmla="*/ 848896 h 2281011"/>
                <a:gd name="connsiteX6" fmla="*/ 2950931 w 3664992"/>
                <a:gd name="connsiteY6" fmla="*/ 764783 h 2281011"/>
                <a:gd name="connsiteX7" fmla="*/ 3346368 w 3664992"/>
                <a:gd name="connsiteY7" fmla="*/ 1149132 h 2281011"/>
                <a:gd name="connsiteX8" fmla="*/ 3664992 w 3664992"/>
                <a:gd name="connsiteY8" fmla="*/ 839444 h 2281011"/>
                <a:gd name="connsiteX9" fmla="*/ 3659799 w 3664992"/>
                <a:gd name="connsiteY9" fmla="*/ 875278 h 2281011"/>
                <a:gd name="connsiteX10" fmla="*/ 2858697 w 3664992"/>
                <a:gd name="connsiteY10" fmla="*/ 2019685 h 2281011"/>
                <a:gd name="connsiteX11" fmla="*/ 1065722 w 3664992"/>
                <a:gd name="connsiteY11" fmla="*/ 2050785 h 2281011"/>
                <a:gd name="connsiteX12" fmla="*/ 188787 w 3664992"/>
                <a:gd name="connsiteY12" fmla="*/ 731956 h 2281011"/>
                <a:gd name="connsiteX13" fmla="*/ 0 w 3664992"/>
                <a:gd name="connsiteY13" fmla="*/ 521221 h 2281011"/>
                <a:gd name="connsiteX14" fmla="*/ 534838 w 3664992"/>
                <a:gd name="connsiteY14" fmla="*/ 0 h 2281011"/>
                <a:gd name="connsiteX15" fmla="*/ 1069675 w 3664992"/>
                <a:gd name="connsiteY15" fmla="*/ 521221 h 2281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64992" h="2281011">
                  <a:moveTo>
                    <a:pt x="177813" y="521222"/>
                  </a:moveTo>
                  <a:lnTo>
                    <a:pt x="891722" y="521222"/>
                  </a:lnTo>
                  <a:lnTo>
                    <a:pt x="898240" y="646385"/>
                  </a:lnTo>
                  <a:cubicBezTo>
                    <a:pt x="937520" y="972471"/>
                    <a:pt x="1128828" y="1264552"/>
                    <a:pt x="1419086" y="1429690"/>
                  </a:cubicBezTo>
                  <a:cubicBezTo>
                    <a:pt x="1750809" y="1618420"/>
                    <a:pt x="2159027" y="1611339"/>
                    <a:pt x="2484005" y="1411218"/>
                  </a:cubicBezTo>
                  <a:cubicBezTo>
                    <a:pt x="2697272" y="1279889"/>
                    <a:pt x="2852437" y="1079128"/>
                    <a:pt x="2928480" y="848896"/>
                  </a:cubicBezTo>
                  <a:lnTo>
                    <a:pt x="2950931" y="764783"/>
                  </a:lnTo>
                  <a:lnTo>
                    <a:pt x="3346368" y="1149132"/>
                  </a:lnTo>
                  <a:lnTo>
                    <a:pt x="3664992" y="839444"/>
                  </a:lnTo>
                  <a:lnTo>
                    <a:pt x="3659799" y="875278"/>
                  </a:lnTo>
                  <a:cubicBezTo>
                    <a:pt x="3563380" y="1344635"/>
                    <a:pt x="3277613" y="1761717"/>
                    <a:pt x="2858697" y="2019685"/>
                  </a:cubicBezTo>
                  <a:cubicBezTo>
                    <a:pt x="2311540" y="2356622"/>
                    <a:pt x="1624235" y="2368544"/>
                    <a:pt x="1065722" y="2050785"/>
                  </a:cubicBezTo>
                  <a:cubicBezTo>
                    <a:pt x="577023" y="1772746"/>
                    <a:pt x="254923" y="1280978"/>
                    <a:pt x="188787" y="731956"/>
                  </a:cubicBezTo>
                  <a:close/>
                  <a:moveTo>
                    <a:pt x="0" y="521221"/>
                  </a:moveTo>
                  <a:lnTo>
                    <a:pt x="534838" y="0"/>
                  </a:lnTo>
                  <a:lnTo>
                    <a:pt x="1069675" y="521221"/>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任意多边形 14"/>
            <p:cNvSpPr/>
            <p:nvPr/>
          </p:nvSpPr>
          <p:spPr>
            <a:xfrm rot="5400000" flipH="1" flipV="1">
              <a:off x="4878646" y="2105757"/>
              <a:ext cx="3665079" cy="2281344"/>
            </a:xfrm>
            <a:custGeom>
              <a:avLst/>
              <a:gdLst>
                <a:gd name="connsiteX0" fmla="*/ 177813 w 3664992"/>
                <a:gd name="connsiteY0" fmla="*/ 521222 h 2281011"/>
                <a:gd name="connsiteX1" fmla="*/ 891722 w 3664992"/>
                <a:gd name="connsiteY1" fmla="*/ 521222 h 2281011"/>
                <a:gd name="connsiteX2" fmla="*/ 898240 w 3664992"/>
                <a:gd name="connsiteY2" fmla="*/ 646385 h 2281011"/>
                <a:gd name="connsiteX3" fmla="*/ 1419086 w 3664992"/>
                <a:gd name="connsiteY3" fmla="*/ 1429690 h 2281011"/>
                <a:gd name="connsiteX4" fmla="*/ 2484005 w 3664992"/>
                <a:gd name="connsiteY4" fmla="*/ 1411218 h 2281011"/>
                <a:gd name="connsiteX5" fmla="*/ 2928480 w 3664992"/>
                <a:gd name="connsiteY5" fmla="*/ 848896 h 2281011"/>
                <a:gd name="connsiteX6" fmla="*/ 2950931 w 3664992"/>
                <a:gd name="connsiteY6" fmla="*/ 764783 h 2281011"/>
                <a:gd name="connsiteX7" fmla="*/ 3346368 w 3664992"/>
                <a:gd name="connsiteY7" fmla="*/ 1149132 h 2281011"/>
                <a:gd name="connsiteX8" fmla="*/ 3664992 w 3664992"/>
                <a:gd name="connsiteY8" fmla="*/ 839444 h 2281011"/>
                <a:gd name="connsiteX9" fmla="*/ 3659799 w 3664992"/>
                <a:gd name="connsiteY9" fmla="*/ 875278 h 2281011"/>
                <a:gd name="connsiteX10" fmla="*/ 2858697 w 3664992"/>
                <a:gd name="connsiteY10" fmla="*/ 2019685 h 2281011"/>
                <a:gd name="connsiteX11" fmla="*/ 1065722 w 3664992"/>
                <a:gd name="connsiteY11" fmla="*/ 2050785 h 2281011"/>
                <a:gd name="connsiteX12" fmla="*/ 188787 w 3664992"/>
                <a:gd name="connsiteY12" fmla="*/ 731956 h 2281011"/>
                <a:gd name="connsiteX13" fmla="*/ 0 w 3664992"/>
                <a:gd name="connsiteY13" fmla="*/ 521221 h 2281011"/>
                <a:gd name="connsiteX14" fmla="*/ 534838 w 3664992"/>
                <a:gd name="connsiteY14" fmla="*/ 0 h 2281011"/>
                <a:gd name="connsiteX15" fmla="*/ 1069675 w 3664992"/>
                <a:gd name="connsiteY15" fmla="*/ 521221 h 2281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64992" h="2281011">
                  <a:moveTo>
                    <a:pt x="177813" y="521222"/>
                  </a:moveTo>
                  <a:lnTo>
                    <a:pt x="891722" y="521222"/>
                  </a:lnTo>
                  <a:lnTo>
                    <a:pt x="898240" y="646385"/>
                  </a:lnTo>
                  <a:cubicBezTo>
                    <a:pt x="937520" y="972471"/>
                    <a:pt x="1128828" y="1264552"/>
                    <a:pt x="1419086" y="1429690"/>
                  </a:cubicBezTo>
                  <a:cubicBezTo>
                    <a:pt x="1750809" y="1618420"/>
                    <a:pt x="2159027" y="1611339"/>
                    <a:pt x="2484005" y="1411218"/>
                  </a:cubicBezTo>
                  <a:cubicBezTo>
                    <a:pt x="2697272" y="1279889"/>
                    <a:pt x="2852437" y="1079128"/>
                    <a:pt x="2928480" y="848896"/>
                  </a:cubicBezTo>
                  <a:lnTo>
                    <a:pt x="2950931" y="764783"/>
                  </a:lnTo>
                  <a:lnTo>
                    <a:pt x="3346368" y="1149132"/>
                  </a:lnTo>
                  <a:lnTo>
                    <a:pt x="3664992" y="839444"/>
                  </a:lnTo>
                  <a:lnTo>
                    <a:pt x="3659799" y="875278"/>
                  </a:lnTo>
                  <a:cubicBezTo>
                    <a:pt x="3563380" y="1344635"/>
                    <a:pt x="3277613" y="1761717"/>
                    <a:pt x="2858697" y="2019685"/>
                  </a:cubicBezTo>
                  <a:cubicBezTo>
                    <a:pt x="2311540" y="2356622"/>
                    <a:pt x="1624235" y="2368544"/>
                    <a:pt x="1065722" y="2050785"/>
                  </a:cubicBezTo>
                  <a:cubicBezTo>
                    <a:pt x="577023" y="1772746"/>
                    <a:pt x="254923" y="1280978"/>
                    <a:pt x="188787" y="731956"/>
                  </a:cubicBezTo>
                  <a:close/>
                  <a:moveTo>
                    <a:pt x="0" y="521221"/>
                  </a:moveTo>
                  <a:lnTo>
                    <a:pt x="534838" y="0"/>
                  </a:lnTo>
                  <a:lnTo>
                    <a:pt x="1069675" y="5212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36877" name="组合 15"/>
          <p:cNvGrpSpPr/>
          <p:nvPr/>
        </p:nvGrpSpPr>
        <p:grpSpPr bwMode="auto">
          <a:xfrm>
            <a:off x="4340225" y="1687513"/>
            <a:ext cx="3511550" cy="3878262"/>
            <a:chOff x="4340143" y="1201191"/>
            <a:chExt cx="3511714" cy="3877777"/>
          </a:xfrm>
        </p:grpSpPr>
        <p:sp>
          <p:nvSpPr>
            <p:cNvPr id="17" name="任意多边形 16"/>
            <p:cNvSpPr/>
            <p:nvPr/>
          </p:nvSpPr>
          <p:spPr>
            <a:xfrm rot="5400000">
              <a:off x="3648275" y="1893059"/>
              <a:ext cx="3665079" cy="2281345"/>
            </a:xfrm>
            <a:custGeom>
              <a:avLst/>
              <a:gdLst>
                <a:gd name="connsiteX0" fmla="*/ 177813 w 3664992"/>
                <a:gd name="connsiteY0" fmla="*/ 521222 h 2281011"/>
                <a:gd name="connsiteX1" fmla="*/ 891722 w 3664992"/>
                <a:gd name="connsiteY1" fmla="*/ 521222 h 2281011"/>
                <a:gd name="connsiteX2" fmla="*/ 898240 w 3664992"/>
                <a:gd name="connsiteY2" fmla="*/ 646385 h 2281011"/>
                <a:gd name="connsiteX3" fmla="*/ 1419086 w 3664992"/>
                <a:gd name="connsiteY3" fmla="*/ 1429690 h 2281011"/>
                <a:gd name="connsiteX4" fmla="*/ 2484005 w 3664992"/>
                <a:gd name="connsiteY4" fmla="*/ 1411218 h 2281011"/>
                <a:gd name="connsiteX5" fmla="*/ 2928480 w 3664992"/>
                <a:gd name="connsiteY5" fmla="*/ 848896 h 2281011"/>
                <a:gd name="connsiteX6" fmla="*/ 2950931 w 3664992"/>
                <a:gd name="connsiteY6" fmla="*/ 764783 h 2281011"/>
                <a:gd name="connsiteX7" fmla="*/ 3346368 w 3664992"/>
                <a:gd name="connsiteY7" fmla="*/ 1149132 h 2281011"/>
                <a:gd name="connsiteX8" fmla="*/ 3664992 w 3664992"/>
                <a:gd name="connsiteY8" fmla="*/ 839444 h 2281011"/>
                <a:gd name="connsiteX9" fmla="*/ 3659799 w 3664992"/>
                <a:gd name="connsiteY9" fmla="*/ 875278 h 2281011"/>
                <a:gd name="connsiteX10" fmla="*/ 2858697 w 3664992"/>
                <a:gd name="connsiteY10" fmla="*/ 2019685 h 2281011"/>
                <a:gd name="connsiteX11" fmla="*/ 1065722 w 3664992"/>
                <a:gd name="connsiteY11" fmla="*/ 2050785 h 2281011"/>
                <a:gd name="connsiteX12" fmla="*/ 188787 w 3664992"/>
                <a:gd name="connsiteY12" fmla="*/ 731956 h 2281011"/>
                <a:gd name="connsiteX13" fmla="*/ 0 w 3664992"/>
                <a:gd name="connsiteY13" fmla="*/ 521221 h 2281011"/>
                <a:gd name="connsiteX14" fmla="*/ 534838 w 3664992"/>
                <a:gd name="connsiteY14" fmla="*/ 0 h 2281011"/>
                <a:gd name="connsiteX15" fmla="*/ 1069675 w 3664992"/>
                <a:gd name="connsiteY15" fmla="*/ 521221 h 2281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64992" h="2281011">
                  <a:moveTo>
                    <a:pt x="177813" y="521222"/>
                  </a:moveTo>
                  <a:lnTo>
                    <a:pt x="891722" y="521222"/>
                  </a:lnTo>
                  <a:lnTo>
                    <a:pt x="898240" y="646385"/>
                  </a:lnTo>
                  <a:cubicBezTo>
                    <a:pt x="937520" y="972471"/>
                    <a:pt x="1128828" y="1264552"/>
                    <a:pt x="1419086" y="1429690"/>
                  </a:cubicBezTo>
                  <a:cubicBezTo>
                    <a:pt x="1750809" y="1618420"/>
                    <a:pt x="2159027" y="1611339"/>
                    <a:pt x="2484005" y="1411218"/>
                  </a:cubicBezTo>
                  <a:cubicBezTo>
                    <a:pt x="2697272" y="1279889"/>
                    <a:pt x="2852437" y="1079128"/>
                    <a:pt x="2928480" y="848896"/>
                  </a:cubicBezTo>
                  <a:lnTo>
                    <a:pt x="2950931" y="764783"/>
                  </a:lnTo>
                  <a:lnTo>
                    <a:pt x="3346368" y="1149132"/>
                  </a:lnTo>
                  <a:lnTo>
                    <a:pt x="3664992" y="839444"/>
                  </a:lnTo>
                  <a:lnTo>
                    <a:pt x="3659799" y="875278"/>
                  </a:lnTo>
                  <a:cubicBezTo>
                    <a:pt x="3563380" y="1344635"/>
                    <a:pt x="3277613" y="1761717"/>
                    <a:pt x="2858697" y="2019685"/>
                  </a:cubicBezTo>
                  <a:cubicBezTo>
                    <a:pt x="2311540" y="2356622"/>
                    <a:pt x="1624235" y="2368544"/>
                    <a:pt x="1065722" y="2050785"/>
                  </a:cubicBezTo>
                  <a:cubicBezTo>
                    <a:pt x="577023" y="1772746"/>
                    <a:pt x="254923" y="1280978"/>
                    <a:pt x="188787" y="731956"/>
                  </a:cubicBezTo>
                  <a:close/>
                  <a:moveTo>
                    <a:pt x="0" y="521221"/>
                  </a:moveTo>
                  <a:lnTo>
                    <a:pt x="534838" y="0"/>
                  </a:lnTo>
                  <a:lnTo>
                    <a:pt x="1069675" y="52122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 name="任意多边形 17"/>
            <p:cNvSpPr/>
            <p:nvPr/>
          </p:nvSpPr>
          <p:spPr>
            <a:xfrm rot="5400000" flipH="1" flipV="1">
              <a:off x="4878646" y="2105757"/>
              <a:ext cx="3665079" cy="2281344"/>
            </a:xfrm>
            <a:custGeom>
              <a:avLst/>
              <a:gdLst>
                <a:gd name="connsiteX0" fmla="*/ 177813 w 3664992"/>
                <a:gd name="connsiteY0" fmla="*/ 521222 h 2281011"/>
                <a:gd name="connsiteX1" fmla="*/ 891722 w 3664992"/>
                <a:gd name="connsiteY1" fmla="*/ 521222 h 2281011"/>
                <a:gd name="connsiteX2" fmla="*/ 898240 w 3664992"/>
                <a:gd name="connsiteY2" fmla="*/ 646385 h 2281011"/>
                <a:gd name="connsiteX3" fmla="*/ 1419086 w 3664992"/>
                <a:gd name="connsiteY3" fmla="*/ 1429690 h 2281011"/>
                <a:gd name="connsiteX4" fmla="*/ 2484005 w 3664992"/>
                <a:gd name="connsiteY4" fmla="*/ 1411218 h 2281011"/>
                <a:gd name="connsiteX5" fmla="*/ 2928480 w 3664992"/>
                <a:gd name="connsiteY5" fmla="*/ 848896 h 2281011"/>
                <a:gd name="connsiteX6" fmla="*/ 2950931 w 3664992"/>
                <a:gd name="connsiteY6" fmla="*/ 764783 h 2281011"/>
                <a:gd name="connsiteX7" fmla="*/ 3346368 w 3664992"/>
                <a:gd name="connsiteY7" fmla="*/ 1149132 h 2281011"/>
                <a:gd name="connsiteX8" fmla="*/ 3664992 w 3664992"/>
                <a:gd name="connsiteY8" fmla="*/ 839444 h 2281011"/>
                <a:gd name="connsiteX9" fmla="*/ 3659799 w 3664992"/>
                <a:gd name="connsiteY9" fmla="*/ 875278 h 2281011"/>
                <a:gd name="connsiteX10" fmla="*/ 2858697 w 3664992"/>
                <a:gd name="connsiteY10" fmla="*/ 2019685 h 2281011"/>
                <a:gd name="connsiteX11" fmla="*/ 1065722 w 3664992"/>
                <a:gd name="connsiteY11" fmla="*/ 2050785 h 2281011"/>
                <a:gd name="connsiteX12" fmla="*/ 188787 w 3664992"/>
                <a:gd name="connsiteY12" fmla="*/ 731956 h 2281011"/>
                <a:gd name="connsiteX13" fmla="*/ 0 w 3664992"/>
                <a:gd name="connsiteY13" fmla="*/ 521221 h 2281011"/>
                <a:gd name="connsiteX14" fmla="*/ 534838 w 3664992"/>
                <a:gd name="connsiteY14" fmla="*/ 0 h 2281011"/>
                <a:gd name="connsiteX15" fmla="*/ 1069675 w 3664992"/>
                <a:gd name="connsiteY15" fmla="*/ 521221 h 2281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664992" h="2281011">
                  <a:moveTo>
                    <a:pt x="177813" y="521222"/>
                  </a:moveTo>
                  <a:lnTo>
                    <a:pt x="891722" y="521222"/>
                  </a:lnTo>
                  <a:lnTo>
                    <a:pt x="898240" y="646385"/>
                  </a:lnTo>
                  <a:cubicBezTo>
                    <a:pt x="937520" y="972471"/>
                    <a:pt x="1128828" y="1264552"/>
                    <a:pt x="1419086" y="1429690"/>
                  </a:cubicBezTo>
                  <a:cubicBezTo>
                    <a:pt x="1750809" y="1618420"/>
                    <a:pt x="2159027" y="1611339"/>
                    <a:pt x="2484005" y="1411218"/>
                  </a:cubicBezTo>
                  <a:cubicBezTo>
                    <a:pt x="2697272" y="1279889"/>
                    <a:pt x="2852437" y="1079128"/>
                    <a:pt x="2928480" y="848896"/>
                  </a:cubicBezTo>
                  <a:lnTo>
                    <a:pt x="2950931" y="764783"/>
                  </a:lnTo>
                  <a:lnTo>
                    <a:pt x="3346368" y="1149132"/>
                  </a:lnTo>
                  <a:lnTo>
                    <a:pt x="3664992" y="839444"/>
                  </a:lnTo>
                  <a:lnTo>
                    <a:pt x="3659799" y="875278"/>
                  </a:lnTo>
                  <a:cubicBezTo>
                    <a:pt x="3563380" y="1344635"/>
                    <a:pt x="3277613" y="1761717"/>
                    <a:pt x="2858697" y="2019685"/>
                  </a:cubicBezTo>
                  <a:cubicBezTo>
                    <a:pt x="2311540" y="2356622"/>
                    <a:pt x="1624235" y="2368544"/>
                    <a:pt x="1065722" y="2050785"/>
                  </a:cubicBezTo>
                  <a:cubicBezTo>
                    <a:pt x="577023" y="1772746"/>
                    <a:pt x="254923" y="1280978"/>
                    <a:pt x="188787" y="731956"/>
                  </a:cubicBezTo>
                  <a:close/>
                  <a:moveTo>
                    <a:pt x="0" y="521221"/>
                  </a:moveTo>
                  <a:lnTo>
                    <a:pt x="534838" y="0"/>
                  </a:lnTo>
                  <a:lnTo>
                    <a:pt x="1069675" y="521221"/>
                  </a:lnTo>
                  <a:close/>
                </a:path>
              </a:pathLst>
            </a:cu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19" name="文本框 18"/>
          <p:cNvSpPr txBox="1"/>
          <p:nvPr/>
        </p:nvSpPr>
        <p:spPr>
          <a:xfrm rot="16200000">
            <a:off x="4762183" y="2297378"/>
            <a:ext cx="2664001" cy="2664000"/>
          </a:xfrm>
          <a:prstGeom prst="rect">
            <a:avLst/>
          </a:prstGeom>
          <a:noFill/>
        </p:spPr>
        <p:txBody>
          <a:bodyPr spcFirstLastPara="1" wrap="none">
            <a:prstTxWarp prst="textArchUp">
              <a:avLst>
                <a:gd name="adj" fmla="val 10817904"/>
              </a:avLst>
            </a:prstTxWarp>
            <a:spAutoFit/>
          </a:bodyPr>
          <a:lstStyle/>
          <a:p>
            <a:pPr algn="ctr" fontAlgn="auto">
              <a:spcBef>
                <a:spcPts val="0"/>
              </a:spcBef>
              <a:spcAft>
                <a:spcPts val="0"/>
              </a:spcAft>
              <a:defRPr/>
            </a:pPr>
            <a:r>
              <a:rPr lang="zh-CN" altLang="en-US" sz="1600" dirty="0">
                <a:solidFill>
                  <a:schemeClr val="bg1"/>
                </a:solidFill>
                <a:latin typeface="+mn-lt"/>
                <a:ea typeface="+mn-ea"/>
                <a:cs typeface="+mn-cs"/>
              </a:rPr>
              <a:t>工作危害分析法</a:t>
            </a:r>
            <a:endParaRPr lang="zh-CN" altLang="en-US" sz="1600" dirty="0">
              <a:solidFill>
                <a:schemeClr val="bg1"/>
              </a:solidFill>
              <a:latin typeface="+mn-lt"/>
              <a:ea typeface="+mn-ea"/>
              <a:cs typeface="+mn-cs"/>
            </a:endParaRPr>
          </a:p>
        </p:txBody>
      </p:sp>
      <p:sp>
        <p:nvSpPr>
          <p:cNvPr id="20" name="文本框 19"/>
          <p:cNvSpPr txBox="1"/>
          <p:nvPr/>
        </p:nvSpPr>
        <p:spPr>
          <a:xfrm rot="5400000">
            <a:off x="4762182" y="2297378"/>
            <a:ext cx="2664001" cy="2664000"/>
          </a:xfrm>
          <a:prstGeom prst="rect">
            <a:avLst/>
          </a:prstGeom>
          <a:noFill/>
        </p:spPr>
        <p:txBody>
          <a:bodyPr spcFirstLastPara="1" wrap="none">
            <a:prstTxWarp prst="textArchUp">
              <a:avLst>
                <a:gd name="adj" fmla="val 10817904"/>
              </a:avLst>
            </a:prstTxWarp>
            <a:spAutoFit/>
          </a:bodyPr>
          <a:lstStyle/>
          <a:p>
            <a:pPr algn="ctr" fontAlgn="auto">
              <a:spcBef>
                <a:spcPts val="0"/>
              </a:spcBef>
              <a:spcAft>
                <a:spcPts val="0"/>
              </a:spcAft>
              <a:defRPr/>
            </a:pPr>
            <a:r>
              <a:rPr lang="zh-CN" altLang="en-US" sz="1600" dirty="0">
                <a:solidFill>
                  <a:schemeClr val="bg1"/>
                </a:solidFill>
                <a:latin typeface="+mn-lt"/>
                <a:ea typeface="+mn-ea"/>
                <a:cs typeface="+mn-cs"/>
              </a:rPr>
              <a:t>安全检查表法</a:t>
            </a:r>
            <a:endParaRPr lang="zh-CN" altLang="en-US" sz="1600" dirty="0">
              <a:solidFill>
                <a:schemeClr val="bg1"/>
              </a:solidFill>
              <a:latin typeface="+mn-lt"/>
              <a:ea typeface="+mn-ea"/>
              <a:cs typeface="+mn-cs"/>
            </a:endParaRPr>
          </a:p>
        </p:txBody>
      </p:sp>
      <p:sp>
        <p:nvSpPr>
          <p:cNvPr id="25" name="椭圆 24"/>
          <p:cNvSpPr/>
          <p:nvPr/>
        </p:nvSpPr>
        <p:spPr>
          <a:xfrm>
            <a:off x="5400675" y="2936875"/>
            <a:ext cx="1385888" cy="1385888"/>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6881" name="文本框 25"/>
          <p:cNvSpPr txBox="1">
            <a:spLocks noChangeArrowheads="1"/>
          </p:cNvSpPr>
          <p:nvPr/>
        </p:nvSpPr>
        <p:spPr bwMode="auto">
          <a:xfrm>
            <a:off x="5643563" y="3425825"/>
            <a:ext cx="923925" cy="339725"/>
          </a:xfrm>
          <a:prstGeom prst="rect">
            <a:avLst/>
          </a:prstGeom>
          <a:noFill/>
          <a:ln w="9525">
            <a:noFill/>
            <a:miter lim="800000"/>
          </a:ln>
        </p:spPr>
        <p:txBody>
          <a:bodyPr wrap="none" lIns="0" rIns="0">
            <a:spAutoFit/>
          </a:bodyPr>
          <a:lstStyle/>
          <a:p>
            <a:pPr algn="ctr">
              <a:lnSpc>
                <a:spcPct val="150000"/>
              </a:lnSpc>
            </a:pPr>
            <a:r>
              <a:rPr lang="zh-CN" altLang="en-US" sz="1200">
                <a:latin typeface="等线"/>
              </a:rPr>
              <a:t>两种常用方法</a:t>
            </a:r>
            <a:endParaRPr lang="zh-CN" altLang="en-US" sz="1200">
              <a:latin typeface="等线"/>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947738" y="261938"/>
            <a:ext cx="4892675" cy="583565"/>
          </a:xfrm>
          <a:prstGeom prst="rect">
            <a:avLst/>
          </a:prstGeom>
          <a:noFill/>
        </p:spPr>
        <p:txBody>
          <a:bodyPr>
            <a:spAutoFit/>
          </a:bodyPr>
          <a:lstStyle/>
          <a:p>
            <a:pPr fontAlgn="auto">
              <a:spcBef>
                <a:spcPts val="0"/>
              </a:spcBef>
              <a:spcAft>
                <a:spcPts val="0"/>
              </a:spcAft>
              <a:defRPr/>
            </a:pPr>
            <a:r>
              <a:rPr lang="en-US" altLang="zh-CN" sz="3200" dirty="0">
                <a:solidFill>
                  <a:schemeClr val="accent3">
                    <a:lumMod val="50000"/>
                  </a:schemeClr>
                </a:solidFill>
                <a:latin typeface="微软雅黑" panose="020B0503020204020204" pitchFamily="34" charset="-122"/>
                <a:ea typeface="微软雅黑" panose="020B0503020204020204" pitchFamily="34" charset="-122"/>
                <a:cs typeface="+mn-cs"/>
              </a:rPr>
              <a:t> </a:t>
            </a:r>
            <a:r>
              <a:rPr lang="zh-CN" altLang="en-US" sz="3200" dirty="0">
                <a:solidFill>
                  <a:schemeClr val="accent3">
                    <a:lumMod val="50000"/>
                  </a:schemeClr>
                </a:solidFill>
                <a:latin typeface="微软雅黑" panose="020B0503020204020204" pitchFamily="34" charset="-122"/>
                <a:ea typeface="微软雅黑" panose="020B0503020204020204" pitchFamily="34" charset="-122"/>
                <a:cs typeface="+mn-cs"/>
              </a:rPr>
              <a:t>风险分析和分级方法</a:t>
            </a:r>
            <a:endParaRPr lang="zh-CN" altLang="en-US" sz="32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sp>
        <p:nvSpPr>
          <p:cNvPr id="4" name="矩形 3"/>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nvGrpSpPr>
          <p:cNvPr id="95239" name="组合 35"/>
          <p:cNvGrpSpPr/>
          <p:nvPr/>
        </p:nvGrpSpPr>
        <p:grpSpPr bwMode="auto">
          <a:xfrm>
            <a:off x="871538" y="2949575"/>
            <a:ext cx="10450512" cy="2887663"/>
            <a:chOff x="900542" y="2005687"/>
            <a:chExt cx="10450531" cy="2887149"/>
          </a:xfrm>
        </p:grpSpPr>
        <p:sp>
          <p:nvSpPr>
            <p:cNvPr id="12" name="Shape 2014"/>
            <p:cNvSpPr/>
            <p:nvPr/>
          </p:nvSpPr>
          <p:spPr>
            <a:xfrm>
              <a:off x="7260079" y="2564388"/>
              <a:ext cx="3560768" cy="1685625"/>
            </a:xfrm>
            <a:prstGeom prst="roundRect">
              <a:avLst>
                <a:gd name="adj" fmla="val 6918"/>
              </a:avLst>
            </a:prstGeom>
            <a:noFill/>
            <a:ln w="12700">
              <a:solidFill>
                <a:srgbClr val="A6AAA9"/>
              </a:solidFill>
              <a:miter lim="400000"/>
            </a:ln>
          </p:spPr>
          <p:txBody>
            <a:bodyPr lIns="19046" tIns="19046" rIns="19046" bIns="19046" anchor="ctr"/>
            <a:lstStyle/>
            <a:p>
              <a:pPr fontAlgn="auto">
                <a:spcBef>
                  <a:spcPts val="0"/>
                </a:spcBef>
                <a:spcAft>
                  <a:spcPts val="0"/>
                </a:spcAft>
                <a:defRPr/>
              </a:pPr>
              <a:endParaRPr sz="1735">
                <a:latin typeface="微软雅黑" panose="020B0503020204020204" pitchFamily="34" charset="-122"/>
                <a:ea typeface="微软雅黑" panose="020B0503020204020204" pitchFamily="34" charset="-122"/>
                <a:cs typeface="+mn-cs"/>
              </a:endParaRPr>
            </a:p>
          </p:txBody>
        </p:sp>
        <p:sp>
          <p:nvSpPr>
            <p:cNvPr id="13" name="Shape 2015"/>
            <p:cNvSpPr/>
            <p:nvPr/>
          </p:nvSpPr>
          <p:spPr>
            <a:xfrm>
              <a:off x="1375205" y="2537405"/>
              <a:ext cx="3560769" cy="1687212"/>
            </a:xfrm>
            <a:prstGeom prst="roundRect">
              <a:avLst>
                <a:gd name="adj" fmla="val 6918"/>
              </a:avLst>
            </a:prstGeom>
            <a:noFill/>
            <a:ln w="12700">
              <a:solidFill>
                <a:srgbClr val="A6AAA9"/>
              </a:solidFill>
              <a:miter lim="400000"/>
            </a:ln>
          </p:spPr>
          <p:txBody>
            <a:bodyPr lIns="19046" tIns="19046" rIns="19046" bIns="19046" anchor="ctr"/>
            <a:lstStyle/>
            <a:p>
              <a:pPr fontAlgn="auto">
                <a:spcBef>
                  <a:spcPts val="0"/>
                </a:spcBef>
                <a:spcAft>
                  <a:spcPts val="0"/>
                </a:spcAft>
                <a:defRPr/>
              </a:pPr>
              <a:endParaRPr sz="1735">
                <a:latin typeface="微软雅黑" panose="020B0503020204020204" pitchFamily="34" charset="-122"/>
                <a:ea typeface="微软雅黑" panose="020B0503020204020204" pitchFamily="34" charset="-122"/>
                <a:cs typeface="+mn-cs"/>
              </a:endParaRPr>
            </a:p>
          </p:txBody>
        </p:sp>
        <p:sp>
          <p:nvSpPr>
            <p:cNvPr id="14" name="Shape 2016"/>
            <p:cNvSpPr/>
            <p:nvPr/>
          </p:nvSpPr>
          <p:spPr>
            <a:xfrm>
              <a:off x="4650224" y="2005687"/>
              <a:ext cx="2887667" cy="288714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5393" tIns="25393" rIns="25393" bIns="25393" anchor="ctr"/>
            <a:lstStyle/>
            <a:p>
              <a:pPr fontAlgn="auto">
                <a:spcBef>
                  <a:spcPts val="0"/>
                </a:spcBef>
                <a:spcAft>
                  <a:spcPts val="0"/>
                </a:spcAft>
                <a:defRPr/>
              </a:pPr>
              <a:endParaRPr sz="1735">
                <a:latin typeface="微软雅黑" panose="020B0503020204020204" pitchFamily="34" charset="-122"/>
                <a:ea typeface="微软雅黑" panose="020B0503020204020204" pitchFamily="34" charset="-122"/>
                <a:cs typeface="+mn-cs"/>
              </a:endParaRPr>
            </a:p>
          </p:txBody>
        </p:sp>
        <p:sp>
          <p:nvSpPr>
            <p:cNvPr id="95244" name="Shape 2021"/>
            <p:cNvSpPr>
              <a:spLocks noChangeArrowheads="1"/>
            </p:cNvSpPr>
            <p:nvPr/>
          </p:nvSpPr>
          <p:spPr bwMode="auto">
            <a:xfrm>
              <a:off x="1651430" y="3642109"/>
              <a:ext cx="3397256" cy="472991"/>
            </a:xfrm>
            <a:prstGeom prst="rect">
              <a:avLst/>
            </a:prstGeom>
            <a:noFill/>
            <a:ln w="12700">
              <a:noFill/>
              <a:miter lim="400000"/>
            </a:ln>
          </p:spPr>
          <p:txBody>
            <a:bodyPr lIns="0" tIns="0" rIns="0" bIns="0"/>
            <a:lstStyle/>
            <a:p>
              <a:pPr algn="just">
                <a:lnSpc>
                  <a:spcPct val="120000"/>
                </a:lnSpc>
                <a:spcBef>
                  <a:spcPts val="2500"/>
                </a:spcBef>
              </a:pPr>
              <a:r>
                <a:rPr lang="zh-CN" altLang="zh-CN" sz="2400">
                  <a:latin typeface="等线"/>
                  <a:ea typeface="仿宋_GB2312"/>
                  <a:cs typeface="仿宋_GB2312"/>
                </a:rPr>
                <a:t>作业条件危险性分析法</a:t>
              </a:r>
              <a:endParaRPr lang="en-US" altLang="zh-CN" sz="2400">
                <a:latin typeface="等线"/>
              </a:endParaRPr>
            </a:p>
          </p:txBody>
        </p:sp>
        <p:sp>
          <p:nvSpPr>
            <p:cNvPr id="16" name="Shape 2022"/>
            <p:cNvSpPr/>
            <p:nvPr/>
          </p:nvSpPr>
          <p:spPr>
            <a:xfrm>
              <a:off x="2262619" y="2991350"/>
              <a:ext cx="2455866" cy="401566"/>
            </a:xfrm>
            <a:prstGeom prst="rect">
              <a:avLst/>
            </a:prstGeom>
            <a:ln w="12700">
              <a:miter lim="400000"/>
            </a:ln>
          </p:spPr>
          <p:txBody>
            <a:bodyPr lIns="0" tIns="0" rIns="0" bIns="0" anchor="ctr"/>
            <a:lstStyle>
              <a:lvl1pPr algn="l">
                <a:lnSpc>
                  <a:spcPct val="120000"/>
                </a:lnSpc>
                <a:defRPr sz="3500">
                  <a:solidFill>
                    <a:srgbClr val="53585F"/>
                  </a:solidFill>
                </a:defRPr>
              </a:lvl1pPr>
            </a:lstStyle>
            <a:p>
              <a:pPr fontAlgn="auto">
                <a:spcBef>
                  <a:spcPts val="0"/>
                </a:spcBef>
                <a:spcAft>
                  <a:spcPts val="0"/>
                </a:spcAft>
                <a:defRPr/>
              </a:pPr>
              <a:r>
                <a:rPr lang="en-US" altLang="zh-CN" sz="5400" dirty="0">
                  <a:solidFill>
                    <a:schemeClr val="accent2"/>
                  </a:solidFill>
                  <a:latin typeface="+mn-ea"/>
                  <a:ea typeface="+mn-ea"/>
                  <a:cs typeface="+mn-cs"/>
                </a:rPr>
                <a:t>LEC</a:t>
              </a:r>
              <a:r>
                <a:rPr lang="zh-CN" altLang="en-US" sz="5400" dirty="0">
                  <a:solidFill>
                    <a:schemeClr val="accent2"/>
                  </a:solidFill>
                  <a:latin typeface="+mn-ea"/>
                  <a:ea typeface="+mn-ea"/>
                  <a:cs typeface="+mn-cs"/>
                </a:rPr>
                <a:t>法</a:t>
              </a:r>
              <a:endParaRPr lang="zh-CN" altLang="en-US" sz="5400" dirty="0">
                <a:solidFill>
                  <a:schemeClr val="accent2"/>
                </a:solidFill>
                <a:latin typeface="+mn-ea"/>
                <a:ea typeface="+mn-ea"/>
                <a:cs typeface="+mn-cs"/>
              </a:endParaRPr>
            </a:p>
          </p:txBody>
        </p:sp>
        <p:sp>
          <p:nvSpPr>
            <p:cNvPr id="95246" name="Shape 2023"/>
            <p:cNvSpPr>
              <a:spLocks noChangeArrowheads="1"/>
            </p:cNvSpPr>
            <p:nvPr/>
          </p:nvSpPr>
          <p:spPr bwMode="auto">
            <a:xfrm>
              <a:off x="8303067" y="3630998"/>
              <a:ext cx="2320929" cy="485689"/>
            </a:xfrm>
            <a:prstGeom prst="rect">
              <a:avLst/>
            </a:prstGeom>
            <a:noFill/>
            <a:ln w="12700">
              <a:noFill/>
              <a:miter lim="400000"/>
            </a:ln>
          </p:spPr>
          <p:txBody>
            <a:bodyPr lIns="0" tIns="0" rIns="0" bIns="0"/>
            <a:lstStyle/>
            <a:p>
              <a:pPr algn="just">
                <a:lnSpc>
                  <a:spcPct val="120000"/>
                </a:lnSpc>
                <a:spcBef>
                  <a:spcPts val="2500"/>
                </a:spcBef>
              </a:pPr>
              <a:r>
                <a:rPr lang="zh-CN" altLang="zh-CN" sz="2400">
                  <a:latin typeface="等线"/>
                  <a:ea typeface="仿宋_GB2312"/>
                  <a:cs typeface="仿宋_GB2312"/>
                </a:rPr>
                <a:t>风险矩阵法</a:t>
              </a:r>
              <a:endParaRPr lang="en-US" altLang="zh-CN" sz="2400">
                <a:latin typeface="等线"/>
              </a:endParaRPr>
            </a:p>
          </p:txBody>
        </p:sp>
        <p:sp>
          <p:nvSpPr>
            <p:cNvPr id="18" name="Shape 2024"/>
            <p:cNvSpPr/>
            <p:nvPr/>
          </p:nvSpPr>
          <p:spPr>
            <a:xfrm>
              <a:off x="8323705" y="2991350"/>
              <a:ext cx="1870078" cy="401566"/>
            </a:xfrm>
            <a:prstGeom prst="rect">
              <a:avLst/>
            </a:prstGeom>
            <a:ln w="12700">
              <a:miter lim="400000"/>
            </a:ln>
          </p:spPr>
          <p:txBody>
            <a:bodyPr lIns="0" tIns="0" rIns="0" bIns="0" anchor="ctr"/>
            <a:lstStyle>
              <a:lvl1pPr algn="l">
                <a:lnSpc>
                  <a:spcPct val="120000"/>
                </a:lnSpc>
                <a:defRPr sz="3500">
                  <a:solidFill>
                    <a:srgbClr val="53585F"/>
                  </a:solidFill>
                </a:defRPr>
              </a:lvl1pPr>
            </a:lstStyle>
            <a:p>
              <a:pPr fontAlgn="auto">
                <a:spcBef>
                  <a:spcPts val="0"/>
                </a:spcBef>
                <a:spcAft>
                  <a:spcPts val="0"/>
                </a:spcAft>
                <a:defRPr/>
              </a:pPr>
              <a:r>
                <a:rPr lang="en-US" altLang="zh-CN" sz="5400" dirty="0">
                  <a:solidFill>
                    <a:schemeClr val="accent4"/>
                  </a:solidFill>
                  <a:latin typeface="+mn-ea"/>
                  <a:ea typeface="+mn-ea"/>
                  <a:cs typeface="+mn-cs"/>
                </a:rPr>
                <a:t>LS</a:t>
              </a:r>
              <a:r>
                <a:rPr lang="zh-CN" altLang="en-US" sz="5400" dirty="0">
                  <a:solidFill>
                    <a:schemeClr val="accent4"/>
                  </a:solidFill>
                  <a:latin typeface="+mn-ea"/>
                  <a:ea typeface="+mn-ea"/>
                  <a:cs typeface="+mn-cs"/>
                </a:rPr>
                <a:t>法</a:t>
              </a:r>
              <a:endParaRPr lang="zh-CN" altLang="en-US" sz="5400" dirty="0">
                <a:solidFill>
                  <a:schemeClr val="accent4"/>
                </a:solidFill>
                <a:latin typeface="+mn-ea"/>
                <a:ea typeface="+mn-ea"/>
                <a:cs typeface="+mn-cs"/>
              </a:endParaRPr>
            </a:p>
          </p:txBody>
        </p:sp>
        <p:grpSp>
          <p:nvGrpSpPr>
            <p:cNvPr id="95248" name="Group 2031"/>
            <p:cNvGrpSpPr/>
            <p:nvPr/>
          </p:nvGrpSpPr>
          <p:grpSpPr bwMode="auto">
            <a:xfrm>
              <a:off x="900542" y="2903266"/>
              <a:ext cx="955237" cy="955237"/>
              <a:chOff x="0" y="0"/>
              <a:chExt cx="1910968" cy="1910968"/>
            </a:xfrm>
          </p:grpSpPr>
          <p:sp>
            <p:nvSpPr>
              <p:cNvPr id="24" name="Shape 2029"/>
              <p:cNvSpPr/>
              <p:nvPr/>
            </p:nvSpPr>
            <p:spPr>
              <a:xfrm>
                <a:off x="0" y="1572"/>
                <a:ext cx="1911848" cy="190833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lIns="33858" tIns="33858" rIns="33858" bIns="33858" anchor="ctr"/>
              <a:lstStyle/>
              <a:p>
                <a:pPr fontAlgn="auto">
                  <a:spcBef>
                    <a:spcPts val="0"/>
                  </a:spcBef>
                  <a:spcAft>
                    <a:spcPts val="0"/>
                  </a:spcAft>
                  <a:defRPr/>
                </a:pPr>
                <a:endParaRPr sz="1735">
                  <a:latin typeface="微软雅黑" panose="020B0503020204020204" pitchFamily="34" charset="-122"/>
                  <a:ea typeface="微软雅黑" panose="020B0503020204020204" pitchFamily="34" charset="-122"/>
                  <a:cs typeface="+mn-cs"/>
                </a:endParaRPr>
              </a:p>
            </p:txBody>
          </p:sp>
          <p:sp>
            <p:nvSpPr>
              <p:cNvPr id="25" name="Shape 2030"/>
              <p:cNvSpPr/>
              <p:nvPr/>
            </p:nvSpPr>
            <p:spPr>
              <a:xfrm>
                <a:off x="552594" y="560417"/>
                <a:ext cx="806660" cy="704907"/>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lIns="0" tIns="0" rIns="0" bIns="0"/>
              <a:lstStyle/>
              <a:p>
                <a:pPr fontAlgn="auto">
                  <a:spcBef>
                    <a:spcPts val="0"/>
                  </a:spcBef>
                  <a:spcAft>
                    <a:spcPts val="0"/>
                  </a:spcAft>
                  <a:defRPr/>
                </a:pPr>
                <a:endParaRPr sz="1735">
                  <a:latin typeface="微软雅黑" panose="020B0503020204020204" pitchFamily="34" charset="-122"/>
                  <a:ea typeface="微软雅黑" panose="020B0503020204020204" pitchFamily="34" charset="-122"/>
                  <a:cs typeface="+mn-cs"/>
                </a:endParaRPr>
              </a:p>
            </p:txBody>
          </p:sp>
        </p:grpSp>
        <p:grpSp>
          <p:nvGrpSpPr>
            <p:cNvPr id="95249" name="Group 2034"/>
            <p:cNvGrpSpPr/>
            <p:nvPr/>
          </p:nvGrpSpPr>
          <p:grpSpPr bwMode="auto">
            <a:xfrm>
              <a:off x="10401170" y="2917538"/>
              <a:ext cx="949903" cy="949903"/>
              <a:chOff x="0" y="0"/>
              <a:chExt cx="1900300" cy="1900300"/>
            </a:xfrm>
          </p:grpSpPr>
          <p:sp>
            <p:nvSpPr>
              <p:cNvPr id="27" name="Shape 2032"/>
              <p:cNvSpPr/>
              <p:nvPr/>
            </p:nvSpPr>
            <p:spPr>
              <a:xfrm>
                <a:off x="1152" y="-1576"/>
                <a:ext cx="1899148" cy="1901982"/>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lIns="33858" tIns="33858" rIns="33858" bIns="33858" anchor="ctr"/>
              <a:lstStyle/>
              <a:p>
                <a:pPr fontAlgn="auto">
                  <a:spcBef>
                    <a:spcPts val="0"/>
                  </a:spcBef>
                  <a:spcAft>
                    <a:spcPts val="0"/>
                  </a:spcAft>
                  <a:defRPr/>
                </a:pPr>
                <a:endParaRPr sz="1735">
                  <a:latin typeface="微软雅黑" panose="020B0503020204020204" pitchFamily="34" charset="-122"/>
                  <a:ea typeface="微软雅黑" panose="020B0503020204020204" pitchFamily="34" charset="-122"/>
                  <a:cs typeface="+mn-cs"/>
                </a:endParaRPr>
              </a:p>
            </p:txBody>
          </p:sp>
          <p:sp>
            <p:nvSpPr>
              <p:cNvPr id="28" name="Shape 2033"/>
              <p:cNvSpPr/>
              <p:nvPr/>
            </p:nvSpPr>
            <p:spPr>
              <a:xfrm flipH="1">
                <a:off x="547395" y="595373"/>
                <a:ext cx="806661" cy="708084"/>
              </a:xfrm>
              <a:custGeom>
                <a:avLst/>
                <a:gdLst/>
                <a:ahLst/>
                <a:cxnLst>
                  <a:cxn ang="0">
                    <a:pos x="wd2" y="hd2"/>
                  </a:cxn>
                  <a:cxn ang="5400000">
                    <a:pos x="wd2" y="hd2"/>
                  </a:cxn>
                  <a:cxn ang="10800000">
                    <a:pos x="wd2" y="hd2"/>
                  </a:cxn>
                  <a:cxn ang="16200000">
                    <a:pos x="wd2" y="hd2"/>
                  </a:cxn>
                </a:cxnLst>
                <a:rect l="0" t="0" r="r" b="b"/>
                <a:pathLst>
                  <a:path w="21600" h="21600" extrusionOk="0">
                    <a:moveTo>
                      <a:pt x="8071" y="8035"/>
                    </a:moveTo>
                    <a:lnTo>
                      <a:pt x="11327" y="9235"/>
                    </a:lnTo>
                    <a:lnTo>
                      <a:pt x="14583" y="4904"/>
                    </a:lnTo>
                    <a:lnTo>
                      <a:pt x="15088" y="4330"/>
                    </a:lnTo>
                    <a:lnTo>
                      <a:pt x="17289" y="6157"/>
                    </a:lnTo>
                    <a:lnTo>
                      <a:pt x="17289" y="3078"/>
                    </a:lnTo>
                    <a:lnTo>
                      <a:pt x="17289" y="0"/>
                    </a:lnTo>
                    <a:lnTo>
                      <a:pt x="14583" y="626"/>
                    </a:lnTo>
                    <a:lnTo>
                      <a:pt x="11878" y="1200"/>
                    </a:lnTo>
                    <a:lnTo>
                      <a:pt x="14033" y="3704"/>
                    </a:lnTo>
                    <a:lnTo>
                      <a:pt x="10777" y="7409"/>
                    </a:lnTo>
                    <a:lnTo>
                      <a:pt x="7567" y="6157"/>
                    </a:lnTo>
                    <a:lnTo>
                      <a:pt x="5411" y="10487"/>
                    </a:lnTo>
                    <a:lnTo>
                      <a:pt x="2155" y="9235"/>
                    </a:lnTo>
                    <a:lnTo>
                      <a:pt x="550" y="14817"/>
                    </a:lnTo>
                    <a:lnTo>
                      <a:pt x="0" y="16017"/>
                    </a:lnTo>
                    <a:lnTo>
                      <a:pt x="1055" y="16643"/>
                    </a:lnTo>
                    <a:lnTo>
                      <a:pt x="2706" y="11113"/>
                    </a:lnTo>
                    <a:lnTo>
                      <a:pt x="5916" y="12313"/>
                    </a:lnTo>
                    <a:lnTo>
                      <a:pt x="8071" y="8035"/>
                    </a:lnTo>
                    <a:lnTo>
                      <a:pt x="8071" y="8035"/>
                    </a:lnTo>
                    <a:close/>
                    <a:moveTo>
                      <a:pt x="6466" y="21600"/>
                    </a:moveTo>
                    <a:lnTo>
                      <a:pt x="6466" y="16643"/>
                    </a:lnTo>
                    <a:lnTo>
                      <a:pt x="3761" y="16643"/>
                    </a:lnTo>
                    <a:lnTo>
                      <a:pt x="3761" y="21600"/>
                    </a:lnTo>
                    <a:lnTo>
                      <a:pt x="6466" y="21600"/>
                    </a:lnTo>
                    <a:lnTo>
                      <a:pt x="6466" y="21600"/>
                    </a:lnTo>
                    <a:close/>
                    <a:moveTo>
                      <a:pt x="10227" y="21600"/>
                    </a:moveTo>
                    <a:lnTo>
                      <a:pt x="7567" y="21600"/>
                    </a:lnTo>
                    <a:lnTo>
                      <a:pt x="7567" y="14817"/>
                    </a:lnTo>
                    <a:lnTo>
                      <a:pt x="10227" y="14817"/>
                    </a:lnTo>
                    <a:lnTo>
                      <a:pt x="10227" y="21600"/>
                    </a:lnTo>
                    <a:lnTo>
                      <a:pt x="10227" y="21600"/>
                    </a:lnTo>
                    <a:close/>
                    <a:moveTo>
                      <a:pt x="14033" y="21600"/>
                    </a:moveTo>
                    <a:lnTo>
                      <a:pt x="11327" y="21600"/>
                    </a:lnTo>
                    <a:lnTo>
                      <a:pt x="11327" y="12313"/>
                    </a:lnTo>
                    <a:lnTo>
                      <a:pt x="14033" y="12313"/>
                    </a:lnTo>
                    <a:lnTo>
                      <a:pt x="14033" y="21600"/>
                    </a:lnTo>
                    <a:lnTo>
                      <a:pt x="14033" y="21600"/>
                    </a:lnTo>
                    <a:close/>
                    <a:moveTo>
                      <a:pt x="17794" y="21600"/>
                    </a:moveTo>
                    <a:lnTo>
                      <a:pt x="15088" y="21600"/>
                    </a:lnTo>
                    <a:lnTo>
                      <a:pt x="15088" y="9861"/>
                    </a:lnTo>
                    <a:lnTo>
                      <a:pt x="17794" y="9861"/>
                    </a:lnTo>
                    <a:lnTo>
                      <a:pt x="17794" y="21600"/>
                    </a:lnTo>
                    <a:lnTo>
                      <a:pt x="17794" y="21600"/>
                    </a:lnTo>
                    <a:close/>
                    <a:moveTo>
                      <a:pt x="18894" y="6783"/>
                    </a:moveTo>
                    <a:lnTo>
                      <a:pt x="18894" y="21600"/>
                    </a:lnTo>
                    <a:lnTo>
                      <a:pt x="21600" y="21600"/>
                    </a:lnTo>
                    <a:lnTo>
                      <a:pt x="21600" y="6783"/>
                    </a:lnTo>
                    <a:lnTo>
                      <a:pt x="18894" y="6783"/>
                    </a:lnTo>
                    <a:close/>
                  </a:path>
                </a:pathLst>
              </a:custGeom>
              <a:solidFill>
                <a:srgbClr val="FFFFFF"/>
              </a:solidFill>
              <a:ln w="12700" cap="flat">
                <a:noFill/>
                <a:miter lim="400000"/>
              </a:ln>
              <a:effectLst/>
            </p:spPr>
            <p:txBody>
              <a:bodyPr lIns="0" tIns="0" rIns="0" bIns="0"/>
              <a:lstStyle/>
              <a:p>
                <a:pPr fontAlgn="auto">
                  <a:spcBef>
                    <a:spcPts val="0"/>
                  </a:spcBef>
                  <a:spcAft>
                    <a:spcPts val="0"/>
                  </a:spcAft>
                  <a:defRPr/>
                </a:pPr>
                <a:endParaRPr sz="1735">
                  <a:latin typeface="微软雅黑" panose="020B0503020204020204" pitchFamily="34" charset="-122"/>
                  <a:ea typeface="微软雅黑" panose="020B0503020204020204" pitchFamily="34" charset="-122"/>
                  <a:cs typeface="+mn-cs"/>
                </a:endParaRPr>
              </a:p>
            </p:txBody>
          </p:sp>
        </p:grpSp>
        <p:sp>
          <p:nvSpPr>
            <p:cNvPr id="95250" name="Text Placeholder 5"/>
            <p:cNvSpPr txBox="1"/>
            <p:nvPr/>
          </p:nvSpPr>
          <p:spPr bwMode="auto">
            <a:xfrm>
              <a:off x="5042669" y="3007368"/>
              <a:ext cx="2165653" cy="633554"/>
            </a:xfrm>
            <a:prstGeom prst="rect">
              <a:avLst/>
            </a:prstGeom>
            <a:noFill/>
            <a:ln w="9525">
              <a:noFill/>
              <a:miter lim="800000"/>
            </a:ln>
          </p:spPr>
          <p:txBody>
            <a:bodyPr lIns="0" tIns="0" rIns="0" bIns="0" anchor="ctr"/>
            <a:lstStyle/>
            <a:p>
              <a:pPr algn="ctr">
                <a:spcBef>
                  <a:spcPts val="1000"/>
                </a:spcBef>
                <a:buFont typeface="Arial" panose="020B0604020202020204" pitchFamily="34" charset="0"/>
                <a:buNone/>
              </a:pPr>
              <a:r>
                <a:rPr lang="zh-CN" altLang="en-US" sz="4000" b="1">
                  <a:solidFill>
                    <a:schemeClr val="bg1"/>
                  </a:solidFill>
                  <a:latin typeface="微软雅黑" panose="020B0503020204020204" pitchFamily="34" charset="-122"/>
                  <a:ea typeface="微软雅黑" panose="020B0503020204020204" pitchFamily="34" charset="-122"/>
                  <a:cs typeface="Open Sans"/>
                </a:rPr>
                <a:t>两种</a:t>
              </a:r>
              <a:endParaRPr lang="en-US" altLang="zh-CN" sz="4000" b="1">
                <a:solidFill>
                  <a:schemeClr val="bg1"/>
                </a:solidFill>
                <a:latin typeface="微软雅黑" panose="020B0503020204020204" pitchFamily="34" charset="-122"/>
                <a:ea typeface="微软雅黑" panose="020B0503020204020204" pitchFamily="34" charset="-122"/>
                <a:cs typeface="Open Sans"/>
              </a:endParaRPr>
            </a:p>
            <a:p>
              <a:pPr algn="ctr">
                <a:spcBef>
                  <a:spcPts val="1000"/>
                </a:spcBef>
                <a:buFont typeface="Arial" panose="020B0604020202020204" pitchFamily="34" charset="0"/>
                <a:buNone/>
              </a:pPr>
              <a:r>
                <a:rPr lang="zh-CN" altLang="en-US" sz="4000" b="1">
                  <a:solidFill>
                    <a:schemeClr val="bg1"/>
                  </a:solidFill>
                  <a:latin typeface="微软雅黑" panose="020B0503020204020204" pitchFamily="34" charset="-122"/>
                  <a:ea typeface="微软雅黑" panose="020B0503020204020204" pitchFamily="34" charset="-122"/>
                  <a:cs typeface="Open Sans"/>
                </a:rPr>
                <a:t>常用方法</a:t>
              </a:r>
              <a:endParaRPr lang="en-GB" altLang="zh-CN" sz="4000" b="1">
                <a:solidFill>
                  <a:schemeClr val="bg1"/>
                </a:solidFill>
                <a:latin typeface="微软雅黑" panose="020B0503020204020204" pitchFamily="34" charset="-122"/>
                <a:ea typeface="微软雅黑" panose="020B0503020204020204" pitchFamily="34" charset="-122"/>
                <a:cs typeface="Open Sans"/>
              </a:endParaRPr>
            </a:p>
          </p:txBody>
        </p:sp>
      </p:grpSp>
      <p:sp>
        <p:nvSpPr>
          <p:cNvPr id="95240" name="矩形 34"/>
          <p:cNvSpPr>
            <a:spLocks noChangeArrowheads="1"/>
          </p:cNvSpPr>
          <p:nvPr/>
        </p:nvSpPr>
        <p:spPr bwMode="auto">
          <a:xfrm>
            <a:off x="2908300" y="1276350"/>
            <a:ext cx="6375400" cy="1198880"/>
          </a:xfrm>
          <a:prstGeom prst="rect">
            <a:avLst/>
          </a:prstGeom>
          <a:noFill/>
          <a:ln w="9525">
            <a:noFill/>
            <a:miter lim="800000"/>
          </a:ln>
        </p:spPr>
        <p:txBody>
          <a:bodyPr>
            <a:spAutoFit/>
          </a:bodyPr>
          <a:lstStyle/>
          <a:p>
            <a:pPr>
              <a:lnSpc>
                <a:spcPct val="150000"/>
              </a:lnSpc>
            </a:pPr>
            <a:r>
              <a:rPr lang="zh-CN" altLang="zh-CN" sz="2400">
                <a:latin typeface="等线"/>
                <a:ea typeface="仿宋_GB2312"/>
                <a:cs typeface="仿宋_GB2312"/>
              </a:rPr>
              <a:t>对已经辨识定性的危害因素进行定量风险分析，判定风险等级</a:t>
            </a:r>
            <a:endParaRPr lang="zh-CN" altLang="en-US" sz="2400">
              <a:latin typeface="等线"/>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2"/>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矩形 3"/>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505200" y="1588"/>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6" name="矩形 15"/>
          <p:cNvSpPr/>
          <p:nvPr/>
        </p:nvSpPr>
        <p:spPr>
          <a:xfrm>
            <a:off x="3194050" y="920750"/>
            <a:ext cx="6470650" cy="1201738"/>
          </a:xfrm>
          <a:prstGeom prst="rect">
            <a:avLst/>
          </a:prstGeom>
        </p:spPr>
        <p:txBody>
          <a:bodyPr>
            <a:spAutoFit/>
          </a:bodyPr>
          <a:lstStyle/>
          <a:p>
            <a:pPr fontAlgn="auto">
              <a:spcBef>
                <a:spcPts val="0"/>
              </a:spcBef>
              <a:spcAft>
                <a:spcPts val="0"/>
              </a:spcAft>
              <a:defRPr/>
            </a:pPr>
            <a:r>
              <a:rPr lang="zh-CN" altLang="zh-CN" sz="3600" kern="100" dirty="0">
                <a:solidFill>
                  <a:srgbClr val="333333"/>
                </a:solidFill>
                <a:latin typeface="文鼎霹雳体" panose="020B0602010101010101" pitchFamily="33" charset="-122"/>
                <a:ea typeface="文鼎霹雳体" panose="020B0602010101010101" pitchFamily="33" charset="-122"/>
                <a:cs typeface="Arial" panose="020B0604020202020204" pitchFamily="34" charset="0"/>
              </a:rPr>
              <a:t>如果我们面前是一个地雷阵，我们会什么也不穿的往里走吗？</a:t>
            </a:r>
            <a:endParaRPr lang="zh-CN" altLang="en-US" sz="3600" dirty="0">
              <a:latin typeface="文鼎霹雳体" panose="020B0602010101010101" pitchFamily="33" charset="-122"/>
              <a:ea typeface="文鼎霹雳体" panose="020B0602010101010101" pitchFamily="33" charset="-122"/>
              <a:cs typeface="+mn-cs"/>
            </a:endParaRPr>
          </a:p>
        </p:txBody>
      </p:sp>
      <p:sp>
        <p:nvSpPr>
          <p:cNvPr id="17" name="文本框 16"/>
          <p:cNvSpPr txBox="1">
            <a:spLocks noChangeArrowheads="1"/>
          </p:cNvSpPr>
          <p:nvPr/>
        </p:nvSpPr>
        <p:spPr bwMode="auto">
          <a:xfrm>
            <a:off x="5073650" y="2430463"/>
            <a:ext cx="3262313" cy="1323975"/>
          </a:xfrm>
          <a:prstGeom prst="rect">
            <a:avLst/>
          </a:prstGeom>
          <a:noFill/>
          <a:ln w="9525">
            <a:noFill/>
            <a:miter lim="800000"/>
          </a:ln>
        </p:spPr>
        <p:txBody>
          <a:bodyPr wrap="none">
            <a:spAutoFit/>
          </a:bodyPr>
          <a:lstStyle/>
          <a:p>
            <a:r>
              <a:rPr lang="zh-CN" altLang="en-US" sz="8000" b="1">
                <a:solidFill>
                  <a:srgbClr val="FF0000"/>
                </a:solidFill>
                <a:latin typeface="方正卡通简体"/>
                <a:ea typeface="方正卡通简体"/>
                <a:cs typeface="方正卡通简体"/>
              </a:rPr>
              <a:t>不会！</a:t>
            </a:r>
            <a:endParaRPr lang="zh-CN" altLang="en-US" sz="8000" b="1">
              <a:solidFill>
                <a:srgbClr val="FF0000"/>
              </a:solidFill>
              <a:latin typeface="方正卡通简体"/>
              <a:ea typeface="方正卡通简体"/>
              <a:cs typeface="方正卡通简体"/>
            </a:endParaRPr>
          </a:p>
        </p:txBody>
      </p:sp>
      <p:sp>
        <p:nvSpPr>
          <p:cNvPr id="18" name="矩形 17"/>
          <p:cNvSpPr/>
          <p:nvPr/>
        </p:nvSpPr>
        <p:spPr>
          <a:xfrm>
            <a:off x="4133850" y="6011863"/>
            <a:ext cx="6573838" cy="585787"/>
          </a:xfrm>
          <a:prstGeom prst="rect">
            <a:avLst/>
          </a:prstGeom>
        </p:spPr>
        <p:txBody>
          <a:bodyPr>
            <a:spAutoFit/>
          </a:bodyPr>
          <a:lstStyle/>
          <a:p>
            <a:pPr fontAlgn="auto">
              <a:spcBef>
                <a:spcPts val="0"/>
              </a:spcBef>
              <a:spcAft>
                <a:spcPts val="0"/>
              </a:spcAft>
              <a:defRPr/>
            </a:pPr>
            <a:r>
              <a:rPr lang="zh-CN" altLang="zh-CN" sz="3200" kern="100"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因为我们知道我们面临着死生之地</a:t>
            </a:r>
            <a:r>
              <a:rPr lang="zh-CN" altLang="en-US" sz="3200" kern="100"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endParaRPr lang="zh-CN" altLang="en-US" sz="3200" dirty="0">
              <a:solidFill>
                <a:srgbClr val="C00000"/>
              </a:solidFill>
              <a:latin typeface="微软雅黑" panose="020B0503020204020204" pitchFamily="34" charset="-122"/>
              <a:ea typeface="微软雅黑" panose="020B0503020204020204" pitchFamily="34" charset="-122"/>
              <a:cs typeface="+mn-cs"/>
            </a:endParaRPr>
          </a:p>
        </p:txBody>
      </p:sp>
      <p:pic>
        <p:nvPicPr>
          <p:cNvPr id="66570" name="Picture 2" descr="https://ss0.bdstatic.com/94oJfD_bAAcT8t7mm9GUKT-xh_/timg?image&amp;quality=100&amp;size=b4000_4000&amp;sec=1471356993&amp;di=41f9b12b015dce08f0f6506da04a400c&amp;src=http://img.upload.tom.com/data2/upload/136/583/125257346323841373871.jpg"/>
          <p:cNvPicPr>
            <a:picLocks noChangeAspect="1" noChangeArrowheads="1"/>
          </p:cNvPicPr>
          <p:nvPr/>
        </p:nvPicPr>
        <p:blipFill>
          <a:blip r:embed="rId1" cstate="print"/>
          <a:srcRect/>
          <a:stretch>
            <a:fillRect/>
          </a:stretch>
        </p:blipFill>
        <p:spPr bwMode="auto">
          <a:xfrm>
            <a:off x="155575" y="2301875"/>
            <a:ext cx="4273550" cy="3417888"/>
          </a:xfrm>
          <a:prstGeom prst="rect">
            <a:avLst/>
          </a:prstGeom>
          <a:noFill/>
          <a:ln w="9525">
            <a:noFill/>
            <a:miter lim="800000"/>
            <a:headEnd/>
            <a:tailEnd/>
          </a:ln>
        </p:spPr>
      </p:pic>
      <p:pic>
        <p:nvPicPr>
          <p:cNvPr id="3076" name="Picture 4" descr="https://ss0.bdstatic.com/94oJfD_bAAcT8t7mm9GUKT-xh_/timg?image&amp;quality=100&amp;size=b4000_4000&amp;sec=1471356993&amp;di=fff02c0e84a140f5a3d71ee7e7cfcb95&amp;src=http://image2.sina.com.cn/jc/2003-06-19/3_27-1-26-66_2003061971935.jpg"/>
          <p:cNvPicPr>
            <a:picLocks noChangeAspect="1" noChangeArrowheads="1"/>
          </p:cNvPicPr>
          <p:nvPr/>
        </p:nvPicPr>
        <p:blipFill>
          <a:blip r:embed="rId2" cstate="print"/>
          <a:srcRect/>
          <a:stretch>
            <a:fillRect/>
          </a:stretch>
        </p:blipFill>
        <p:spPr bwMode="auto">
          <a:xfrm>
            <a:off x="7959725" y="3092450"/>
            <a:ext cx="2857500" cy="21812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randombar(horizontal)">
                                      <p:cBhvr>
                                        <p:cTn id="12" dur="500"/>
                                        <p:tgtEl>
                                          <p:spTgt spid="17"/>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076"/>
                                        </p:tgtEl>
                                        <p:attrNameLst>
                                          <p:attrName>style.visibility</p:attrName>
                                        </p:attrNameLst>
                                      </p:cBhvr>
                                      <p:to>
                                        <p:strVal val="visible"/>
                                      </p:to>
                                    </p:set>
                                    <p:animEffect transition="in" filter="randombar(horizontal)">
                                      <p:cBhvr>
                                        <p:cTn id="17" dur="500"/>
                                        <p:tgtEl>
                                          <p:spTgt spid="307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sz="6000">
                <a:sym typeface="+mn-ea"/>
              </a:rPr>
              <a:t>什么是双重预防机制</a:t>
            </a:r>
            <a:endParaRPr lang="zh-CN" altLang="en-US" sz="6000"/>
          </a:p>
        </p:txBody>
      </p:sp>
      <p:sp>
        <p:nvSpPr>
          <p:cNvPr id="3" name="内容占位符 2"/>
          <p:cNvSpPr>
            <a:spLocks noGrp="1"/>
          </p:cNvSpPr>
          <p:nvPr>
            <p:ph idx="1"/>
          </p:nvPr>
        </p:nvSpPr>
        <p:spPr/>
        <p:txBody>
          <a:bodyPr/>
          <a:p>
            <a:pPr marL="0" indent="0" algn="l">
              <a:buNone/>
            </a:pPr>
            <a:r>
              <a:rPr lang="zh-CN" altLang="en-US" sz="3600">
                <a:sym typeface="+mn-ea"/>
              </a:rPr>
              <a:t>什么是风险分级管控？</a:t>
            </a:r>
            <a:endParaRPr lang="zh-CN" altLang="en-US" sz="3600"/>
          </a:p>
          <a:p>
            <a:pPr marL="0" indent="0">
              <a:buNone/>
            </a:pPr>
            <a:r>
              <a:rPr lang="zh-CN" altLang="en-US" sz="3600">
                <a:sym typeface="+mn-ea"/>
              </a:rPr>
              <a:t>    安全风险分级管控就是指通过识别生产经营活动中存在的危险有害因素，运用定性或定量的统计分析方法确定其风险严重程度，进而确定风险控制的优先顺序和风险控制措施，以达到改善安全生产环境、减少和杜绝生产安全事故的目标而采取的措施和规定。风险分为红色风险、橙色风险、黄色风险和蓝色风险四个等级(红色最高)分别对应重大风险、较大风险、一般风险和低风险。</a:t>
            </a:r>
            <a:endParaRPr lang="zh-CN" altLang="en-US" sz="3600"/>
          </a:p>
          <a:p>
            <a:endParaRPr lang="zh-CN" altLang="en-US" sz="3600"/>
          </a:p>
          <a:p>
            <a:endParaRPr lang="zh-CN" altLang="en-US" sz="36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2"/>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矩形 3"/>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4"/>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3505200" y="1588"/>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1" name="矩形 10"/>
          <p:cNvSpPr/>
          <p:nvPr/>
        </p:nvSpPr>
        <p:spPr>
          <a:xfrm>
            <a:off x="2185353" y="1324928"/>
            <a:ext cx="6000750" cy="3322955"/>
          </a:xfrm>
          <a:prstGeom prst="rect">
            <a:avLst/>
          </a:prstGeom>
        </p:spPr>
        <p:txBody>
          <a:bodyPr>
            <a:spAutoFit/>
          </a:bodyPr>
          <a:lstStyle/>
          <a:p>
            <a:pPr algn="just" fontAlgn="auto">
              <a:lnSpc>
                <a:spcPct val="150000"/>
              </a:lnSpc>
              <a:spcBef>
                <a:spcPts val="0"/>
              </a:spcBef>
              <a:spcAft>
                <a:spcPts val="0"/>
              </a:spcAft>
              <a:defRPr/>
            </a:pPr>
            <a:r>
              <a:rPr lang="zh-CN" altLang="zh-CN" sz="2800" kern="100"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但是</a:t>
            </a:r>
            <a:r>
              <a:rPr lang="zh-CN" altLang="en-US" sz="2800" kern="100" dirty="0">
                <a:solidFill>
                  <a:srgbClr val="333333"/>
                </a:solidFill>
                <a:latin typeface="微软雅黑" panose="020B0503020204020204" pitchFamily="34" charset="-122"/>
                <a:ea typeface="微软雅黑" panose="020B0503020204020204" pitchFamily="34" charset="-122"/>
                <a:cs typeface="Arial" panose="020B0604020202020204" pitchFamily="34" charset="0"/>
              </a:rPr>
              <a:t>，在日常生活中，我们会看到很多工人是不做任何防护就进行操作的</a:t>
            </a:r>
            <a:endParaRPr lang="en-US" altLang="zh-CN" sz="2800" kern="100" dirty="0">
              <a:solidFill>
                <a:srgbClr val="333333"/>
              </a:solidFill>
              <a:latin typeface="微软雅黑" panose="020B0503020204020204" pitchFamily="34" charset="-122"/>
              <a:ea typeface="微软雅黑" panose="020B0503020204020204" pitchFamily="34" charset="-122"/>
              <a:cs typeface="Arial" panose="020B0604020202020204" pitchFamily="34" charset="0"/>
            </a:endParaRPr>
          </a:p>
          <a:p>
            <a:pPr algn="just" fontAlgn="auto">
              <a:lnSpc>
                <a:spcPct val="150000"/>
              </a:lnSpc>
              <a:spcBef>
                <a:spcPts val="0"/>
              </a:spcBef>
              <a:spcAft>
                <a:spcPts val="0"/>
              </a:spcAft>
              <a:defRPr/>
            </a:pPr>
            <a:r>
              <a:rPr lang="zh-CN" altLang="zh-CN" sz="2800" kern="100"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比如受限空间检修作业的中毒窒息死亡</a:t>
            </a:r>
            <a:r>
              <a:rPr lang="en-US" altLang="zh-CN" sz="2800" kern="100"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endParaRPr lang="en-US" altLang="zh-CN" sz="2800" kern="100" dirty="0">
              <a:solidFill>
                <a:srgbClr val="C00000"/>
              </a:solidFill>
              <a:latin typeface="微软雅黑" panose="020B0503020204020204" pitchFamily="34" charset="-122"/>
              <a:ea typeface="微软雅黑" panose="020B0503020204020204" pitchFamily="34" charset="-122"/>
              <a:cs typeface="Arial" panose="020B0604020202020204" pitchFamily="34" charset="0"/>
            </a:endParaRPr>
          </a:p>
          <a:p>
            <a:pPr algn="just" fontAlgn="auto">
              <a:lnSpc>
                <a:spcPct val="150000"/>
              </a:lnSpc>
              <a:spcBef>
                <a:spcPts val="0"/>
              </a:spcBef>
              <a:spcAft>
                <a:spcPts val="0"/>
              </a:spcAft>
              <a:defRPr/>
            </a:pPr>
            <a:r>
              <a:rPr lang="zh-CN" altLang="en-US" sz="2800" kern="100"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比如登高作业不做防护坠亡</a:t>
            </a:r>
            <a:r>
              <a:rPr lang="en-US" altLang="zh-CN" sz="2800" kern="100" dirty="0">
                <a:solidFill>
                  <a:srgbClr val="C00000"/>
                </a:solidFill>
                <a:latin typeface="微软雅黑" panose="020B0503020204020204" pitchFamily="34" charset="-122"/>
                <a:ea typeface="微软雅黑" panose="020B0503020204020204" pitchFamily="34" charset="-122"/>
                <a:cs typeface="Arial" panose="020B0604020202020204" pitchFamily="34" charset="0"/>
              </a:rPr>
              <a:t>……</a:t>
            </a:r>
            <a:endParaRPr lang="zh-CN" altLang="zh-CN" sz="2800" kern="100" dirty="0">
              <a:solidFill>
                <a:srgbClr val="C00000"/>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3" name="文本框 22"/>
          <p:cNvSpPr txBox="1"/>
          <p:nvPr/>
        </p:nvSpPr>
        <p:spPr>
          <a:xfrm>
            <a:off x="9825355" y="1519238"/>
            <a:ext cx="798195" cy="497840"/>
          </a:xfrm>
          <a:prstGeom prst="rect">
            <a:avLst/>
          </a:prstGeom>
          <a:noFill/>
        </p:spPr>
        <p:txBody>
          <a:bodyPr vert="eaVert" wrap="none">
            <a:spAutoFit/>
          </a:bodyPr>
          <a:lstStyle/>
          <a:p>
            <a:pPr fontAlgn="auto">
              <a:lnSpc>
                <a:spcPts val="2400"/>
              </a:lnSpc>
              <a:spcBef>
                <a:spcPts val="0"/>
              </a:spcBef>
              <a:spcAft>
                <a:spcPts val="0"/>
              </a:spcAft>
              <a:defRPr/>
            </a:pPr>
            <a:r>
              <a:rPr lang="zh-CN" altLang="zh-CN" sz="3200" kern="100" dirty="0">
                <a:solidFill>
                  <a:srgbClr val="333333"/>
                </a:solidFill>
                <a:latin typeface="华文新魏" panose="02010800040101010101" pitchFamily="2" charset="-122"/>
                <a:ea typeface="华文新魏" panose="02010800040101010101" pitchFamily="2" charset="-122"/>
                <a:cs typeface="Arial" panose="020B0604020202020204" pitchFamily="34" charset="0"/>
              </a:rPr>
              <a:t>！</a:t>
            </a:r>
            <a:endParaRPr lang="zh-CN" altLang="zh-CN" sz="3600" kern="100" dirty="0">
              <a:latin typeface="华文新魏" panose="02010800040101010101" pitchFamily="2" charset="-122"/>
              <a:ea typeface="华文新魏" panose="02010800040101010101" pitchFamily="2" charset="-122"/>
              <a:cs typeface="Times New Roman" panose="02020603050405020304" pitchFamily="18" charset="0"/>
            </a:endParaRPr>
          </a:p>
          <a:p>
            <a:pPr fontAlgn="auto">
              <a:lnSpc>
                <a:spcPts val="2400"/>
              </a:lnSpc>
              <a:spcBef>
                <a:spcPts val="0"/>
              </a:spcBef>
              <a:spcAft>
                <a:spcPts val="0"/>
              </a:spcAft>
              <a:defRPr/>
            </a:pPr>
            <a:endParaRPr lang="zh-CN" altLang="en-US" sz="3200" dirty="0">
              <a:latin typeface="华文新魏" panose="02010800040101010101" pitchFamily="2" charset="-122"/>
              <a:ea typeface="华文新魏" panose="02010800040101010101" pitchFamily="2" charset="-122"/>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23"/>
                                        </p:tgtEl>
                                        <p:attrNameLst>
                                          <p:attrName>style.visibility</p:attrName>
                                        </p:attrNameLst>
                                      </p:cBhvr>
                                      <p:to>
                                        <p:strVal val="visible"/>
                                      </p:to>
                                    </p:set>
                                    <p:anim by="(-#ppt_w*2)" calcmode="lin" valueType="num">
                                      <p:cBhvr rctx="PPT">
                                        <p:cTn id="7" dur="500" autoRev="1" fill="hold">
                                          <p:stCondLst>
                                            <p:cond delay="0"/>
                                          </p:stCondLst>
                                        </p:cTn>
                                        <p:tgtEl>
                                          <p:spTgt spid="23"/>
                                        </p:tgtEl>
                                        <p:attrNameLst>
                                          <p:attrName>ppt_w</p:attrName>
                                        </p:attrNameLst>
                                      </p:cBhvr>
                                    </p:anim>
                                    <p:anim by="(#ppt_w*0.50)" calcmode="lin" valueType="num">
                                      <p:cBhvr>
                                        <p:cTn id="8" dur="500" decel="50000" autoRev="1" fill="hold">
                                          <p:stCondLst>
                                            <p:cond delay="0"/>
                                          </p:stCondLst>
                                        </p:cTn>
                                        <p:tgtEl>
                                          <p:spTgt spid="23"/>
                                        </p:tgtEl>
                                        <p:attrNameLst>
                                          <p:attrName>ppt_x</p:attrName>
                                        </p:attrNameLst>
                                      </p:cBhvr>
                                    </p:anim>
                                    <p:anim from="(-#ppt_h/2)" to="(#ppt_y)" calcmode="lin" valueType="num">
                                      <p:cBhvr>
                                        <p:cTn id="9" dur="1000" fill="hold">
                                          <p:stCondLst>
                                            <p:cond delay="0"/>
                                          </p:stCondLst>
                                        </p:cTn>
                                        <p:tgtEl>
                                          <p:spTgt spid="23"/>
                                        </p:tgtEl>
                                        <p:attrNameLst>
                                          <p:attrName>ppt_y</p:attrName>
                                        </p:attrNameLst>
                                      </p:cBhvr>
                                    </p:anim>
                                    <p:animRot by="21600000">
                                      <p:cBhvr>
                                        <p:cTn id="10" dur="1000" fill="hold">
                                          <p:stCondLst>
                                            <p:cond delay="0"/>
                                          </p:stCondLst>
                                        </p:cTn>
                                        <p:tgtEl>
                                          <p:spTgt spid="23"/>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1000"/>
                                        <p:tgtEl>
                                          <p:spTgt spid="11"/>
                                        </p:tgtEl>
                                      </p:cBhvr>
                                    </p:animEffect>
                                    <p:anim calcmode="lin" valueType="num">
                                      <p:cBhvr>
                                        <p:cTn id="16" dur="1000" fill="hold"/>
                                        <p:tgtEl>
                                          <p:spTgt spid="11"/>
                                        </p:tgtEl>
                                        <p:attrNameLst>
                                          <p:attrName>ppt_x</p:attrName>
                                        </p:attrNameLst>
                                      </p:cBhvr>
                                      <p:tavLst>
                                        <p:tav tm="0">
                                          <p:val>
                                            <p:strVal val="#ppt_x"/>
                                          </p:val>
                                        </p:tav>
                                        <p:tav tm="100000">
                                          <p:val>
                                            <p:strVal val="#ppt_x"/>
                                          </p:val>
                                        </p:tav>
                                      </p:tavLst>
                                    </p:anim>
                                    <p:anim calcmode="lin" valueType="num">
                                      <p:cBhvr>
                                        <p:cTn id="17"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矩形 3"/>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6" name="矩形 5"/>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1" name="矩形 10"/>
          <p:cNvSpPr/>
          <p:nvPr/>
        </p:nvSpPr>
        <p:spPr>
          <a:xfrm>
            <a:off x="3505200" y="1588"/>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pic>
        <p:nvPicPr>
          <p:cNvPr id="91143" name="Picture 2" descr="http://s13.sinaimg.cn/mw690/bc8418dcgx6D0r8YtTm9c&amp;690"/>
          <p:cNvPicPr>
            <a:picLocks noChangeAspect="1" noChangeArrowheads="1"/>
          </p:cNvPicPr>
          <p:nvPr/>
        </p:nvPicPr>
        <p:blipFill>
          <a:blip r:embed="rId1" cstate="print"/>
          <a:srcRect/>
          <a:stretch>
            <a:fillRect/>
          </a:stretch>
        </p:blipFill>
        <p:spPr bwMode="auto">
          <a:xfrm>
            <a:off x="709613" y="1309688"/>
            <a:ext cx="6221412" cy="4441825"/>
          </a:xfrm>
          <a:prstGeom prst="rect">
            <a:avLst/>
          </a:prstGeom>
          <a:noFill/>
          <a:ln w="9525">
            <a:noFill/>
            <a:miter lim="800000"/>
            <a:headEnd/>
            <a:tailEnd/>
          </a:ln>
        </p:spPr>
      </p:pic>
      <p:sp>
        <p:nvSpPr>
          <p:cNvPr id="12" name="文本框 3"/>
          <p:cNvSpPr txBox="1"/>
          <p:nvPr/>
        </p:nvSpPr>
        <p:spPr>
          <a:xfrm>
            <a:off x="947738" y="261938"/>
            <a:ext cx="7296150" cy="585787"/>
          </a:xfrm>
          <a:prstGeom prst="rect">
            <a:avLst/>
          </a:prstGeom>
          <a:noFill/>
        </p:spPr>
        <p:txBody>
          <a:bodyPr>
            <a:spAutoFit/>
          </a:bodyPr>
          <a:lstStyle/>
          <a:p>
            <a:pPr fontAlgn="auto">
              <a:spcBef>
                <a:spcPts val="0"/>
              </a:spcBef>
              <a:spcAft>
                <a:spcPts val="0"/>
              </a:spcAft>
              <a:defRPr/>
            </a:pPr>
            <a:r>
              <a:rPr lang="zh-CN" altLang="en-US" sz="3200" dirty="0">
                <a:solidFill>
                  <a:schemeClr val="accent3">
                    <a:lumMod val="50000"/>
                  </a:schemeClr>
                </a:solidFill>
                <a:latin typeface="微软雅黑" panose="020B0503020204020204" pitchFamily="34" charset="-122"/>
                <a:ea typeface="微软雅黑" panose="020B0503020204020204" pitchFamily="34" charset="-122"/>
                <a:cs typeface="+mn-cs"/>
              </a:rPr>
              <a:t>风险分析不是一个人闭门造车干的活</a:t>
            </a:r>
            <a:endParaRPr lang="zh-CN" altLang="en-US" sz="32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sp>
        <p:nvSpPr>
          <p:cNvPr id="13" name="矩形 12"/>
          <p:cNvSpPr/>
          <p:nvPr/>
        </p:nvSpPr>
        <p:spPr>
          <a:xfrm>
            <a:off x="6931025" y="1576388"/>
            <a:ext cx="5003800" cy="2493962"/>
          </a:xfrm>
          <a:prstGeom prst="rect">
            <a:avLst/>
          </a:prstGeom>
        </p:spPr>
        <p:txBody>
          <a:bodyPr>
            <a:spAutoFit/>
          </a:bodyPr>
          <a:lstStyle/>
          <a:p>
            <a:pPr algn="just" fontAlgn="auto">
              <a:lnSpc>
                <a:spcPct val="150000"/>
              </a:lnSpc>
              <a:spcBef>
                <a:spcPts val="0"/>
              </a:spcBef>
              <a:spcAft>
                <a:spcPts val="0"/>
              </a:spcAft>
              <a:defRPr/>
            </a:pPr>
            <a:r>
              <a:rPr lang="zh-CN" altLang="en-US" sz="2600" kern="100" dirty="0">
                <a:latin typeface="微软雅黑" panose="020B0503020204020204" pitchFamily="34" charset="-122"/>
                <a:ea typeface="微软雅黑" panose="020B0503020204020204" pitchFamily="34" charset="-122"/>
                <a:cs typeface="Times New Roman" panose="02020603050405020304" pitchFamily="18" charset="0"/>
                <a:sym typeface="Wingdings" panose="05000000000000000000"/>
              </a:rPr>
              <a:t></a:t>
            </a:r>
            <a:r>
              <a:rPr lang="zh-CN" altLang="zh-CN" sz="2600" kern="100" dirty="0">
                <a:latin typeface="微软雅黑" panose="020B0503020204020204" pitchFamily="34" charset="-122"/>
                <a:ea typeface="微软雅黑" panose="020B0503020204020204" pitchFamily="34" charset="-122"/>
                <a:cs typeface="Times New Roman" panose="02020603050405020304" pitchFamily="18" charset="0"/>
              </a:rPr>
              <a:t>我们在座的不可能每一行都</a:t>
            </a:r>
            <a:r>
              <a:rPr lang="zh-CN" altLang="en-US" sz="2600" kern="100" dirty="0">
                <a:latin typeface="微软雅黑" panose="020B0503020204020204" pitchFamily="34" charset="-122"/>
                <a:ea typeface="微软雅黑" panose="020B0503020204020204" pitchFamily="34" charset="-122"/>
                <a:cs typeface="Times New Roman" panose="02020603050405020304" pitchFamily="18" charset="0"/>
              </a:rPr>
              <a:t>是专家，分析的时候一定要把工艺、设备、仪表等部门的人都叫上，一起分析，才能考虑全面</a:t>
            </a:r>
            <a:endParaRPr lang="zh-CN" altLang="zh-CN" sz="26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6" presetClass="entr" presetSubtype="0" fill="hold" grpId="0" nodeType="click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by="(-#ppt_w*2)" calcmode="lin" valueType="num">
                                      <p:cBhvr rctx="PPT">
                                        <p:cTn id="7" dur="500" autoRev="1" fill="hold">
                                          <p:stCondLst>
                                            <p:cond delay="0"/>
                                          </p:stCondLst>
                                        </p:cTn>
                                        <p:tgtEl>
                                          <p:spTgt spid="13"/>
                                        </p:tgtEl>
                                        <p:attrNameLst>
                                          <p:attrName>ppt_w</p:attrName>
                                        </p:attrNameLst>
                                      </p:cBhvr>
                                    </p:anim>
                                    <p:anim by="(#ppt_w*0.50)" calcmode="lin" valueType="num">
                                      <p:cBhvr>
                                        <p:cTn id="8" dur="500" decel="50000" autoRev="1" fill="hold">
                                          <p:stCondLst>
                                            <p:cond delay="0"/>
                                          </p:stCondLst>
                                        </p:cTn>
                                        <p:tgtEl>
                                          <p:spTgt spid="13"/>
                                        </p:tgtEl>
                                        <p:attrNameLst>
                                          <p:attrName>ppt_x</p:attrName>
                                        </p:attrNameLst>
                                      </p:cBhvr>
                                    </p:anim>
                                    <p:anim from="(-#ppt_h/2)" to="(#ppt_y)" calcmode="lin" valueType="num">
                                      <p:cBhvr>
                                        <p:cTn id="9" dur="1000" fill="hold">
                                          <p:stCondLst>
                                            <p:cond delay="0"/>
                                          </p:stCondLst>
                                        </p:cTn>
                                        <p:tgtEl>
                                          <p:spTgt spid="13"/>
                                        </p:tgtEl>
                                        <p:attrNameLst>
                                          <p:attrName>ppt_y</p:attrName>
                                        </p:attrNameLst>
                                      </p:cBhvr>
                                    </p:anim>
                                    <p:animRot by="21600000">
                                      <p:cBhvr>
                                        <p:cTn id="10" dur="1000" fill="hold">
                                          <p:stCondLst>
                                            <p:cond delay="0"/>
                                          </p:stCondLst>
                                        </p:cTn>
                                        <p:tgtEl>
                                          <p:spTgt spid="1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b="1"/>
              <a:t>如何开展双预控工作</a:t>
            </a:r>
            <a:endParaRPr lang="zh-CN" altLang="en-US" b="1"/>
          </a:p>
        </p:txBody>
      </p:sp>
      <p:sp>
        <p:nvSpPr>
          <p:cNvPr id="3" name="内容占位符 2"/>
          <p:cNvSpPr>
            <a:spLocks noGrp="1"/>
          </p:cNvSpPr>
          <p:nvPr>
            <p:ph idx="1"/>
          </p:nvPr>
        </p:nvSpPr>
        <p:spPr>
          <a:xfrm>
            <a:off x="1158240" y="1554480"/>
            <a:ext cx="9875520" cy="4525963"/>
          </a:xfrm>
        </p:spPr>
        <p:txBody>
          <a:bodyPr/>
          <a:p>
            <a:pPr marL="0" indent="0">
              <a:buNone/>
            </a:pPr>
            <a:r>
              <a:rPr lang="en-US" altLang="zh-CN" sz="2880"/>
              <a:t>    </a:t>
            </a:r>
            <a:r>
              <a:rPr lang="zh-CN" altLang="en-US" sz="2880"/>
              <a:t>风险点</a:t>
            </a:r>
            <a:r>
              <a:rPr lang="en-US" altLang="zh-CN" sz="2880"/>
              <a:t>——</a:t>
            </a:r>
            <a:r>
              <a:rPr lang="zh-CN" altLang="en-US" sz="2880"/>
              <a:t>指明安全管理关注点，如：伴随风险的部位、设施场所和区域，以及在特定部位、设施、场所和区域实施的伴随风险的作业过程。</a:t>
            </a:r>
            <a:endParaRPr lang="zh-CN" altLang="en-US" sz="2880"/>
          </a:p>
          <a:p>
            <a:pPr marL="0" indent="0">
              <a:buNone/>
            </a:pPr>
            <a:r>
              <a:rPr lang="zh-CN" altLang="en-US" sz="2880"/>
              <a:t>    风险点所包含的“危险源”—</a:t>
            </a:r>
            <a:r>
              <a:rPr lang="en-US" altLang="zh-CN" sz="2880"/>
              <a:t>—</a:t>
            </a:r>
            <a:r>
              <a:rPr lang="zh-CN" altLang="en-US" sz="2880"/>
              <a:t>指明了安全管理的细节，</a:t>
            </a:r>
            <a:r>
              <a:rPr lang="zh-CN" altLang="en-US" sz="2880">
                <a:solidFill>
                  <a:srgbClr val="FF0000"/>
                </a:solidFill>
              </a:rPr>
              <a:t>解决“想不到”的问题。</a:t>
            </a:r>
            <a:endParaRPr lang="zh-CN" altLang="en-US" sz="2880"/>
          </a:p>
          <a:p>
            <a:pPr marL="0" indent="0">
              <a:buNone/>
            </a:pPr>
            <a:r>
              <a:rPr lang="zh-CN" altLang="en-US" sz="2880"/>
              <a:t>    风险点、危险源分级管控，通过管控责任划分，</a:t>
            </a:r>
            <a:r>
              <a:rPr lang="zh-CN" altLang="en-US" sz="2880">
                <a:solidFill>
                  <a:srgbClr val="FF0000"/>
                </a:solidFill>
              </a:rPr>
              <a:t>解决“管不到”的问题。</a:t>
            </a:r>
            <a:endParaRPr lang="zh-CN" altLang="en-US" sz="2880">
              <a:solidFill>
                <a:srgbClr val="FF0000"/>
              </a:solidFill>
            </a:endParaRPr>
          </a:p>
          <a:p>
            <a:pPr marL="0" indent="0">
              <a:buNone/>
            </a:pPr>
            <a:r>
              <a:rPr lang="zh-CN" altLang="en-US" sz="2880"/>
              <a:t>    以风险点、危险源为核心进行隐患分级排查、分级治理，</a:t>
            </a:r>
            <a:r>
              <a:rPr lang="zh-CN" altLang="en-US" sz="2880">
                <a:solidFill>
                  <a:srgbClr val="FF0000"/>
                </a:solidFill>
              </a:rPr>
              <a:t>解决“治不到”的问题。</a:t>
            </a:r>
            <a:endParaRPr lang="zh-CN" altLang="en-US" sz="2880"/>
          </a:p>
          <a:p>
            <a:pPr marL="0" indent="0">
              <a:buNone/>
            </a:pPr>
            <a:r>
              <a:rPr lang="zh-CN" altLang="en-US" sz="2880"/>
              <a:t>      全员、全过程、全方位的综合风险管控治理体系。</a:t>
            </a:r>
            <a:endParaRPr lang="zh-CN" altLang="en-US" sz="2880"/>
          </a:p>
        </p:txBody>
      </p:sp>
    </p:spTree>
  </p:cSld>
  <p:clrMapOvr>
    <a:masterClrMapping/>
  </p:clrMapOvr>
  <p:transition advTm="400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文本框 15"/>
          <p:cNvSpPr txBox="1"/>
          <p:nvPr/>
        </p:nvSpPr>
        <p:spPr>
          <a:xfrm>
            <a:off x="3843973" y="-107315"/>
            <a:ext cx="3624262" cy="1322070"/>
          </a:xfrm>
          <a:prstGeom prst="rect">
            <a:avLst/>
          </a:prstGeom>
          <a:noFill/>
        </p:spPr>
        <p:txBody>
          <a:bodyPr>
            <a:spAutoFit/>
          </a:bodyPr>
          <a:lstStyle/>
          <a:p>
            <a:pPr fontAlgn="auto">
              <a:spcBef>
                <a:spcPts val="0"/>
              </a:spcBef>
              <a:spcAft>
                <a:spcPts val="0"/>
              </a:spcAft>
              <a:defRPr/>
            </a:pPr>
            <a:r>
              <a:rPr lang="en-US" altLang="zh-CN" sz="4000" dirty="0">
                <a:solidFill>
                  <a:schemeClr val="accent3">
                    <a:lumMod val="50000"/>
                  </a:schemeClr>
                </a:solidFill>
                <a:latin typeface="微软雅黑" panose="020B0503020204020204" pitchFamily="34" charset="-122"/>
                <a:ea typeface="微软雅黑" panose="020B0503020204020204" pitchFamily="34" charset="-122"/>
                <a:cs typeface="+mn-cs"/>
              </a:rPr>
              <a:t> </a:t>
            </a:r>
            <a:r>
              <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rPr>
              <a:t>如何开展风险分级管控工作</a:t>
            </a:r>
            <a:endParaRPr lang="zh-CN" altLang="en-US" sz="4000" dirty="0">
              <a:solidFill>
                <a:schemeClr val="accent3">
                  <a:lumMod val="50000"/>
                </a:schemeClr>
              </a:solidFill>
              <a:latin typeface="微软雅黑" panose="020B0503020204020204" pitchFamily="34" charset="-122"/>
              <a:ea typeface="微软雅黑" panose="020B0503020204020204" pitchFamily="34" charset="-122"/>
              <a:cs typeface="+mn-cs"/>
            </a:endParaRPr>
          </a:p>
        </p:txBody>
      </p:sp>
      <p:grpSp>
        <p:nvGrpSpPr>
          <p:cNvPr id="26626" name="组合 7"/>
          <p:cNvGrpSpPr/>
          <p:nvPr/>
        </p:nvGrpSpPr>
        <p:grpSpPr bwMode="auto">
          <a:xfrm>
            <a:off x="1052513" y="0"/>
            <a:ext cx="2455862" cy="228600"/>
            <a:chOff x="1061493" y="-1"/>
            <a:chExt cx="2457010" cy="228416"/>
          </a:xfrm>
        </p:grpSpPr>
        <p:sp>
          <p:nvSpPr>
            <p:cNvPr id="3" name="矩形 2"/>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15" name="矩形 1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21" name="矩形 20"/>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2" name="矩形 21"/>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
        <p:nvSpPr>
          <p:cNvPr id="26627" name="文本框 1"/>
          <p:cNvSpPr txBox="1">
            <a:spLocks noChangeArrowheads="1"/>
          </p:cNvSpPr>
          <p:nvPr/>
        </p:nvSpPr>
        <p:spPr bwMode="auto">
          <a:xfrm>
            <a:off x="900113" y="1214438"/>
            <a:ext cx="9834880" cy="398780"/>
          </a:xfrm>
          <a:prstGeom prst="rect">
            <a:avLst/>
          </a:prstGeom>
          <a:noFill/>
          <a:ln w="9525">
            <a:noFill/>
            <a:miter lim="800000"/>
          </a:ln>
        </p:spPr>
        <p:txBody>
          <a:bodyPr wrap="none">
            <a:spAutoFit/>
          </a:bodyPr>
          <a:lstStyle/>
          <a:p>
            <a:r>
              <a:rPr lang="zh-CN" altLang="en-US" sz="2000">
                <a:latin typeface="等线"/>
              </a:rPr>
              <a:t>企业实施风险管控工作，在制定相应的管理制度或程序文件的基础上，一般程序包括：</a:t>
            </a:r>
            <a:endParaRPr lang="zh-CN" altLang="en-US" sz="2000">
              <a:latin typeface="等线"/>
            </a:endParaRPr>
          </a:p>
        </p:txBody>
      </p:sp>
      <p:sp>
        <p:nvSpPr>
          <p:cNvPr id="26628" name="文本框 3"/>
          <p:cNvSpPr txBox="1">
            <a:spLocks noChangeArrowheads="1"/>
          </p:cNvSpPr>
          <p:nvPr/>
        </p:nvSpPr>
        <p:spPr bwMode="auto">
          <a:xfrm>
            <a:off x="622300" y="2349500"/>
            <a:ext cx="1570038" cy="368300"/>
          </a:xfrm>
          <a:prstGeom prst="rect">
            <a:avLst/>
          </a:prstGeom>
          <a:noFill/>
          <a:ln w="25400">
            <a:solidFill>
              <a:srgbClr val="4975A4"/>
            </a:solidFill>
            <a:miter lim="800000"/>
          </a:ln>
        </p:spPr>
        <p:txBody>
          <a:bodyPr wrap="none">
            <a:spAutoFit/>
          </a:bodyPr>
          <a:lstStyle/>
          <a:p>
            <a:r>
              <a:rPr lang="zh-CN" altLang="en-US">
                <a:latin typeface="等线"/>
              </a:rPr>
              <a:t>成立组织机构</a:t>
            </a:r>
            <a:endParaRPr lang="zh-CN" altLang="en-US">
              <a:latin typeface="等线"/>
            </a:endParaRPr>
          </a:p>
        </p:txBody>
      </p:sp>
      <p:sp>
        <p:nvSpPr>
          <p:cNvPr id="26629" name="文本框 23"/>
          <p:cNvSpPr txBox="1">
            <a:spLocks noChangeArrowheads="1"/>
          </p:cNvSpPr>
          <p:nvPr/>
        </p:nvSpPr>
        <p:spPr bwMode="auto">
          <a:xfrm>
            <a:off x="3138488" y="2349500"/>
            <a:ext cx="1108075" cy="368300"/>
          </a:xfrm>
          <a:prstGeom prst="rect">
            <a:avLst/>
          </a:prstGeom>
          <a:noFill/>
          <a:ln w="25400">
            <a:solidFill>
              <a:srgbClr val="4975A4"/>
            </a:solidFill>
            <a:miter lim="800000"/>
          </a:ln>
        </p:spPr>
        <p:txBody>
          <a:bodyPr wrap="none">
            <a:spAutoFit/>
          </a:bodyPr>
          <a:lstStyle/>
          <a:p>
            <a:r>
              <a:rPr lang="zh-CN" altLang="en-US">
                <a:latin typeface="等线"/>
              </a:rPr>
              <a:t>实施培训</a:t>
            </a:r>
            <a:endParaRPr lang="zh-CN" altLang="en-US">
              <a:latin typeface="等线"/>
            </a:endParaRPr>
          </a:p>
        </p:txBody>
      </p:sp>
      <p:sp>
        <p:nvSpPr>
          <p:cNvPr id="26630" name="文本框 24"/>
          <p:cNvSpPr txBox="1">
            <a:spLocks noChangeArrowheads="1"/>
          </p:cNvSpPr>
          <p:nvPr/>
        </p:nvSpPr>
        <p:spPr bwMode="auto">
          <a:xfrm>
            <a:off x="5334000" y="2209800"/>
            <a:ext cx="2032000" cy="646113"/>
          </a:xfrm>
          <a:prstGeom prst="rect">
            <a:avLst/>
          </a:prstGeom>
          <a:noFill/>
          <a:ln w="25400">
            <a:solidFill>
              <a:srgbClr val="4975A4"/>
            </a:solidFill>
            <a:miter lim="800000"/>
          </a:ln>
        </p:spPr>
        <p:txBody>
          <a:bodyPr wrap="none">
            <a:spAutoFit/>
          </a:bodyPr>
          <a:lstStyle/>
          <a:p>
            <a:pPr algn="ctr"/>
            <a:r>
              <a:rPr lang="zh-CN" altLang="en-US">
                <a:latin typeface="等线"/>
              </a:rPr>
              <a:t>编制作业指导书</a:t>
            </a:r>
            <a:endParaRPr lang="en-US" altLang="zh-CN">
              <a:latin typeface="等线"/>
            </a:endParaRPr>
          </a:p>
          <a:p>
            <a:pPr algn="ctr"/>
            <a:r>
              <a:rPr lang="zh-CN" altLang="en-US">
                <a:latin typeface="等线"/>
              </a:rPr>
              <a:t>和有关台账、记录</a:t>
            </a:r>
            <a:endParaRPr lang="zh-CN" altLang="en-US">
              <a:latin typeface="等线"/>
            </a:endParaRPr>
          </a:p>
        </p:txBody>
      </p:sp>
      <p:sp>
        <p:nvSpPr>
          <p:cNvPr id="26631" name="文本框 25"/>
          <p:cNvSpPr txBox="1">
            <a:spLocks noChangeArrowheads="1"/>
          </p:cNvSpPr>
          <p:nvPr/>
        </p:nvSpPr>
        <p:spPr bwMode="auto">
          <a:xfrm>
            <a:off x="8345488" y="2209800"/>
            <a:ext cx="3184525" cy="646113"/>
          </a:xfrm>
          <a:prstGeom prst="rect">
            <a:avLst/>
          </a:prstGeom>
          <a:noFill/>
          <a:ln w="25400">
            <a:solidFill>
              <a:srgbClr val="4975A4"/>
            </a:solidFill>
            <a:miter lim="800000"/>
          </a:ln>
        </p:spPr>
        <p:txBody>
          <a:bodyPr>
            <a:spAutoFit/>
          </a:bodyPr>
          <a:lstStyle/>
          <a:p>
            <a:pPr algn="ctr"/>
            <a:r>
              <a:rPr lang="zh-CN" altLang="en-US">
                <a:latin typeface="等线"/>
              </a:rPr>
              <a:t>采用相应的方法辨识危害因素</a:t>
            </a:r>
            <a:endParaRPr lang="en-US" altLang="zh-CN">
              <a:latin typeface="等线"/>
            </a:endParaRPr>
          </a:p>
          <a:p>
            <a:pPr algn="ctr"/>
            <a:r>
              <a:rPr lang="zh-CN" altLang="en-US">
                <a:latin typeface="等线"/>
              </a:rPr>
              <a:t>并填写相关记录</a:t>
            </a:r>
            <a:endParaRPr lang="zh-CN" altLang="en-US">
              <a:latin typeface="等线"/>
            </a:endParaRPr>
          </a:p>
        </p:txBody>
      </p:sp>
      <p:sp>
        <p:nvSpPr>
          <p:cNvPr id="26632" name="文本框 26"/>
          <p:cNvSpPr txBox="1">
            <a:spLocks noChangeArrowheads="1"/>
          </p:cNvSpPr>
          <p:nvPr/>
        </p:nvSpPr>
        <p:spPr bwMode="auto">
          <a:xfrm>
            <a:off x="8678863" y="3552825"/>
            <a:ext cx="2851150" cy="923925"/>
          </a:xfrm>
          <a:prstGeom prst="rect">
            <a:avLst/>
          </a:prstGeom>
          <a:noFill/>
          <a:ln w="25400">
            <a:solidFill>
              <a:srgbClr val="4975A4"/>
            </a:solidFill>
            <a:miter lim="800000"/>
          </a:ln>
        </p:spPr>
        <p:txBody>
          <a:bodyPr>
            <a:spAutoFit/>
          </a:bodyPr>
          <a:lstStyle/>
          <a:p>
            <a:pPr algn="ctr"/>
            <a:r>
              <a:rPr lang="zh-CN" altLang="en-US">
                <a:latin typeface="等线"/>
              </a:rPr>
              <a:t>分析现有风险控制措施的有效性，提出改进的控制措施并填写相应的记录</a:t>
            </a:r>
            <a:endParaRPr lang="zh-CN" altLang="en-US">
              <a:latin typeface="等线"/>
            </a:endParaRPr>
          </a:p>
        </p:txBody>
      </p:sp>
      <p:sp>
        <p:nvSpPr>
          <p:cNvPr id="26633" name="文本框 27"/>
          <p:cNvSpPr txBox="1">
            <a:spLocks noChangeArrowheads="1"/>
          </p:cNvSpPr>
          <p:nvPr/>
        </p:nvSpPr>
        <p:spPr bwMode="auto">
          <a:xfrm>
            <a:off x="4575175" y="3690938"/>
            <a:ext cx="2767013" cy="646112"/>
          </a:xfrm>
          <a:prstGeom prst="rect">
            <a:avLst/>
          </a:prstGeom>
          <a:noFill/>
          <a:ln w="25400">
            <a:solidFill>
              <a:srgbClr val="4975A4"/>
            </a:solidFill>
            <a:miter lim="800000"/>
          </a:ln>
        </p:spPr>
        <p:txBody>
          <a:bodyPr>
            <a:spAutoFit/>
          </a:bodyPr>
          <a:lstStyle/>
          <a:p>
            <a:pPr algn="ctr"/>
            <a:r>
              <a:rPr lang="zh-CN" altLang="en-US">
                <a:latin typeface="等线"/>
              </a:rPr>
              <a:t>依据制定的准则，判定风险等级并填入分析记录</a:t>
            </a:r>
            <a:endParaRPr lang="zh-CN" altLang="en-US">
              <a:latin typeface="等线"/>
            </a:endParaRPr>
          </a:p>
        </p:txBody>
      </p:sp>
      <p:sp>
        <p:nvSpPr>
          <p:cNvPr id="26634" name="文本框 28"/>
          <p:cNvSpPr txBox="1">
            <a:spLocks noChangeArrowheads="1"/>
          </p:cNvSpPr>
          <p:nvPr/>
        </p:nvSpPr>
        <p:spPr bwMode="auto">
          <a:xfrm>
            <a:off x="622300" y="3690938"/>
            <a:ext cx="2765425" cy="646112"/>
          </a:xfrm>
          <a:prstGeom prst="rect">
            <a:avLst/>
          </a:prstGeom>
          <a:noFill/>
          <a:ln w="25400">
            <a:solidFill>
              <a:srgbClr val="4975A4"/>
            </a:solidFill>
            <a:miter lim="800000"/>
          </a:ln>
        </p:spPr>
        <p:txBody>
          <a:bodyPr>
            <a:spAutoFit/>
          </a:bodyPr>
          <a:lstStyle/>
          <a:p>
            <a:pPr algn="ctr"/>
            <a:r>
              <a:rPr lang="zh-CN" altLang="en-US">
                <a:latin typeface="等线"/>
              </a:rPr>
              <a:t>逐级评审并审核</a:t>
            </a:r>
            <a:r>
              <a:rPr lang="en-US" altLang="zh-CN">
                <a:latin typeface="等线"/>
              </a:rPr>
              <a:t>/</a:t>
            </a:r>
            <a:r>
              <a:rPr lang="zh-CN" altLang="en-US">
                <a:latin typeface="等线"/>
              </a:rPr>
              <a:t>审定</a:t>
            </a:r>
            <a:r>
              <a:rPr lang="en-US" altLang="zh-CN">
                <a:latin typeface="等线"/>
              </a:rPr>
              <a:t>/</a:t>
            </a:r>
            <a:r>
              <a:rPr lang="zh-CN" altLang="en-US">
                <a:latin typeface="等线"/>
              </a:rPr>
              <a:t>批准，形成台账或控制清单</a:t>
            </a:r>
            <a:endParaRPr lang="zh-CN" altLang="en-US">
              <a:latin typeface="等线"/>
            </a:endParaRPr>
          </a:p>
        </p:txBody>
      </p:sp>
      <p:sp>
        <p:nvSpPr>
          <p:cNvPr id="26635" name="文本框 29"/>
          <p:cNvSpPr txBox="1">
            <a:spLocks noChangeArrowheads="1"/>
          </p:cNvSpPr>
          <p:nvPr/>
        </p:nvSpPr>
        <p:spPr bwMode="auto">
          <a:xfrm>
            <a:off x="622300" y="5307013"/>
            <a:ext cx="2765425" cy="647700"/>
          </a:xfrm>
          <a:prstGeom prst="rect">
            <a:avLst/>
          </a:prstGeom>
          <a:noFill/>
          <a:ln w="25400">
            <a:solidFill>
              <a:srgbClr val="4975A4"/>
            </a:solidFill>
            <a:miter lim="800000"/>
          </a:ln>
        </p:spPr>
        <p:txBody>
          <a:bodyPr>
            <a:spAutoFit/>
          </a:bodyPr>
          <a:lstStyle/>
          <a:p>
            <a:pPr algn="ctr"/>
            <a:r>
              <a:rPr lang="zh-CN" altLang="en-US">
                <a:latin typeface="等线"/>
              </a:rPr>
              <a:t>组织全员学习本岗位的风险，落实风险控制措施</a:t>
            </a:r>
            <a:endParaRPr lang="zh-CN" altLang="en-US">
              <a:latin typeface="等线"/>
            </a:endParaRPr>
          </a:p>
        </p:txBody>
      </p:sp>
      <p:sp>
        <p:nvSpPr>
          <p:cNvPr id="26636" name="文本框 30"/>
          <p:cNvSpPr txBox="1">
            <a:spLocks noChangeArrowheads="1"/>
          </p:cNvSpPr>
          <p:nvPr/>
        </p:nvSpPr>
        <p:spPr bwMode="auto">
          <a:xfrm>
            <a:off x="4094163" y="5307013"/>
            <a:ext cx="2309812" cy="647700"/>
          </a:xfrm>
          <a:prstGeom prst="rect">
            <a:avLst/>
          </a:prstGeom>
          <a:noFill/>
          <a:ln w="25400">
            <a:solidFill>
              <a:srgbClr val="4975A4"/>
            </a:solidFill>
            <a:miter lim="800000"/>
          </a:ln>
        </p:spPr>
        <p:txBody>
          <a:bodyPr>
            <a:spAutoFit/>
          </a:bodyPr>
          <a:lstStyle/>
          <a:p>
            <a:pPr algn="ctr"/>
            <a:r>
              <a:rPr lang="zh-CN" altLang="en-US">
                <a:latin typeface="等线"/>
              </a:rPr>
              <a:t>组织人员及时并定期评审、更新风险信息</a:t>
            </a:r>
            <a:endParaRPr lang="zh-CN" altLang="en-US">
              <a:latin typeface="等线"/>
            </a:endParaRPr>
          </a:p>
        </p:txBody>
      </p:sp>
      <p:sp>
        <p:nvSpPr>
          <p:cNvPr id="26637" name="文本框 31"/>
          <p:cNvSpPr txBox="1">
            <a:spLocks noChangeArrowheads="1"/>
          </p:cNvSpPr>
          <p:nvPr/>
        </p:nvSpPr>
        <p:spPr bwMode="auto">
          <a:xfrm>
            <a:off x="7072313" y="5307013"/>
            <a:ext cx="1855787" cy="647700"/>
          </a:xfrm>
          <a:prstGeom prst="rect">
            <a:avLst/>
          </a:prstGeom>
          <a:noFill/>
          <a:ln w="25400">
            <a:solidFill>
              <a:srgbClr val="4975A4"/>
            </a:solidFill>
            <a:miter lim="800000"/>
          </a:ln>
        </p:spPr>
        <p:txBody>
          <a:bodyPr>
            <a:spAutoFit/>
          </a:bodyPr>
          <a:lstStyle/>
          <a:p>
            <a:pPr algn="ctr"/>
            <a:r>
              <a:rPr lang="zh-CN" altLang="en-US">
                <a:latin typeface="等线"/>
              </a:rPr>
              <a:t>结合实际实施风险分级管控</a:t>
            </a:r>
            <a:endParaRPr lang="zh-CN" altLang="en-US">
              <a:latin typeface="等线"/>
            </a:endParaRPr>
          </a:p>
        </p:txBody>
      </p:sp>
      <p:sp>
        <p:nvSpPr>
          <p:cNvPr id="26638" name="文本框 32"/>
          <p:cNvSpPr txBox="1">
            <a:spLocks noChangeArrowheads="1"/>
          </p:cNvSpPr>
          <p:nvPr/>
        </p:nvSpPr>
        <p:spPr bwMode="auto">
          <a:xfrm>
            <a:off x="9675813" y="5307013"/>
            <a:ext cx="1854200" cy="647700"/>
          </a:xfrm>
          <a:prstGeom prst="rect">
            <a:avLst/>
          </a:prstGeom>
          <a:noFill/>
          <a:ln w="25400">
            <a:solidFill>
              <a:srgbClr val="4975A4"/>
            </a:solidFill>
            <a:miter lim="800000"/>
          </a:ln>
        </p:spPr>
        <p:txBody>
          <a:bodyPr>
            <a:spAutoFit/>
          </a:bodyPr>
          <a:lstStyle/>
          <a:p>
            <a:pPr algn="ctr"/>
            <a:r>
              <a:rPr lang="zh-CN" altLang="en-US">
                <a:latin typeface="等线"/>
              </a:rPr>
              <a:t>有效运行体系</a:t>
            </a:r>
            <a:endParaRPr lang="en-US" altLang="zh-CN">
              <a:latin typeface="等线"/>
            </a:endParaRPr>
          </a:p>
          <a:p>
            <a:pPr algn="ctr"/>
            <a:r>
              <a:rPr lang="zh-CN" altLang="en-US">
                <a:latin typeface="等线"/>
              </a:rPr>
              <a:t>实现持续改进</a:t>
            </a:r>
            <a:endParaRPr lang="zh-CN" altLang="en-US">
              <a:latin typeface="等线"/>
            </a:endParaRPr>
          </a:p>
        </p:txBody>
      </p:sp>
      <p:cxnSp>
        <p:nvCxnSpPr>
          <p:cNvPr id="9" name="直接箭头连接符 8"/>
          <p:cNvCxnSpPr>
            <a:cxnSpLocks noChangeAspect="1"/>
          </p:cNvCxnSpPr>
          <p:nvPr/>
        </p:nvCxnSpPr>
        <p:spPr>
          <a:xfrm rot="-2700000">
            <a:off x="2381250" y="2263775"/>
            <a:ext cx="539750" cy="539750"/>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a:cxnSpLocks noChangeAspect="1"/>
          </p:cNvCxnSpPr>
          <p:nvPr/>
        </p:nvCxnSpPr>
        <p:spPr>
          <a:xfrm rot="-2700000">
            <a:off x="4530725" y="2236788"/>
            <a:ext cx="539750" cy="539750"/>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a:cxnSpLocks noChangeAspect="1"/>
          </p:cNvCxnSpPr>
          <p:nvPr/>
        </p:nvCxnSpPr>
        <p:spPr>
          <a:xfrm rot="-2700000">
            <a:off x="7580313" y="2263775"/>
            <a:ext cx="539750" cy="539750"/>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cxnSp>
        <p:nvCxnSpPr>
          <p:cNvPr id="36" name="直接箭头连接符 35"/>
          <p:cNvCxnSpPr>
            <a:cxnSpLocks noChangeAspect="1"/>
          </p:cNvCxnSpPr>
          <p:nvPr/>
        </p:nvCxnSpPr>
        <p:spPr>
          <a:xfrm rot="8100000">
            <a:off x="7693025" y="3744913"/>
            <a:ext cx="539750" cy="539750"/>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a:cxnSpLocks noChangeAspect="1"/>
          </p:cNvCxnSpPr>
          <p:nvPr/>
        </p:nvCxnSpPr>
        <p:spPr>
          <a:xfrm rot="8100000">
            <a:off x="3698875" y="3721100"/>
            <a:ext cx="539750" cy="539750"/>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7"/>
          <p:cNvCxnSpPr>
            <a:cxnSpLocks noChangeAspect="1"/>
          </p:cNvCxnSpPr>
          <p:nvPr/>
        </p:nvCxnSpPr>
        <p:spPr>
          <a:xfrm rot="-2700000">
            <a:off x="3536950" y="5430838"/>
            <a:ext cx="395288" cy="395287"/>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p:cNvCxnSpPr>
            <a:cxnSpLocks noChangeAspect="1"/>
          </p:cNvCxnSpPr>
          <p:nvPr/>
        </p:nvCxnSpPr>
        <p:spPr>
          <a:xfrm rot="-2700000">
            <a:off x="6519863" y="5426075"/>
            <a:ext cx="396875" cy="396875"/>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接箭头连接符 39"/>
          <p:cNvCxnSpPr>
            <a:cxnSpLocks noChangeAspect="1"/>
          </p:cNvCxnSpPr>
          <p:nvPr/>
        </p:nvCxnSpPr>
        <p:spPr>
          <a:xfrm rot="-2700000">
            <a:off x="9118600" y="5430838"/>
            <a:ext cx="395288" cy="396875"/>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cxnSp>
        <p:nvCxnSpPr>
          <p:cNvPr id="41" name="直接箭头连接符 40"/>
          <p:cNvCxnSpPr>
            <a:cxnSpLocks noChangeAspect="1"/>
          </p:cNvCxnSpPr>
          <p:nvPr/>
        </p:nvCxnSpPr>
        <p:spPr>
          <a:xfrm rot="2700000">
            <a:off x="10418763" y="3013075"/>
            <a:ext cx="396875" cy="396875"/>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p:cNvCxnSpPr>
            <a:cxnSpLocks noChangeAspect="1"/>
          </p:cNvCxnSpPr>
          <p:nvPr/>
        </p:nvCxnSpPr>
        <p:spPr>
          <a:xfrm rot="2700000">
            <a:off x="1489075" y="4640263"/>
            <a:ext cx="395287" cy="395288"/>
          </a:xfrm>
          <a:prstGeom prst="straightConnector1">
            <a:avLst/>
          </a:prstGeom>
          <a:ln w="38100">
            <a:solidFill>
              <a:srgbClr val="C2AEB5"/>
            </a:solidFill>
            <a:tailEnd type="triangle"/>
          </a:ln>
        </p:spPr>
        <p:style>
          <a:lnRef idx="1">
            <a:schemeClr val="accent1"/>
          </a:lnRef>
          <a:fillRef idx="0">
            <a:schemeClr val="accent1"/>
          </a:fillRef>
          <a:effectRef idx="0">
            <a:schemeClr val="accent1"/>
          </a:effectRef>
          <a:fontRef idx="minor">
            <a:schemeClr val="tx1"/>
          </a:fontRef>
        </p:style>
      </p:cxnSp>
      <p:sp>
        <p:nvSpPr>
          <p:cNvPr id="10" name="圆角矩形 9"/>
          <p:cNvSpPr/>
          <p:nvPr/>
        </p:nvSpPr>
        <p:spPr>
          <a:xfrm>
            <a:off x="234950" y="1989138"/>
            <a:ext cx="11718925" cy="4432300"/>
          </a:xfrm>
          <a:prstGeom prst="roundRect">
            <a:avLst/>
          </a:prstGeom>
          <a:noFill/>
          <a:ln w="31750">
            <a:solidFill>
              <a:srgbClr val="C2AEB5"/>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1" name="矩形 1"/>
          <p:cNvSpPr>
            <a:spLocks noChangeArrowheads="1"/>
          </p:cNvSpPr>
          <p:nvPr/>
        </p:nvSpPr>
        <p:spPr bwMode="auto">
          <a:xfrm>
            <a:off x="3208973" y="1962468"/>
            <a:ext cx="6278880" cy="1506855"/>
          </a:xfrm>
          <a:prstGeom prst="rect">
            <a:avLst/>
          </a:prstGeom>
          <a:noFill/>
          <a:ln w="9525">
            <a:noFill/>
            <a:miter lim="800000"/>
          </a:ln>
        </p:spPr>
        <p:txBody>
          <a:bodyPr wrap="none">
            <a:spAutoFit/>
          </a:bodyPr>
          <a:lstStyle/>
          <a:p>
            <a:pPr algn="ctr"/>
            <a:r>
              <a:rPr lang="zh-CN" altLang="zh-CN" sz="6000">
                <a:solidFill>
                  <a:srgbClr val="FF0000"/>
                </a:solidFill>
                <a:latin typeface="Calibri" panose="020F0502020204030204" charset="0"/>
              </a:rPr>
              <a:t>事故隐患排查治理</a:t>
            </a:r>
            <a:endParaRPr lang="zh-CN" altLang="zh-CN" sz="6000">
              <a:latin typeface="Calibri" panose="020F0502020204030204" charset="0"/>
            </a:endParaRPr>
          </a:p>
          <a:p>
            <a:pPr algn="ctr"/>
            <a:r>
              <a:rPr lang="zh-CN" altLang="zh-CN" sz="3200">
                <a:latin typeface="Calibri" panose="020F0502020204030204" charset="0"/>
              </a:rPr>
              <a:t>（隐患排查清单化）</a:t>
            </a:r>
            <a:endParaRPr lang="zh-CN" altLang="zh-CN" sz="3200">
              <a:latin typeface="Calibri" panose="020F0502020204030204" charset="0"/>
              <a:ea typeface="宋体" panose="02010600030101010101" pitchFamily="2"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9568A56E-E94A-4A09-8DDF-585D02AA6096}" type="slidenum">
              <a:rPr lang="zh-CN" altLang="en-US" sz="1200" b="1">
                <a:solidFill>
                  <a:schemeClr val="tx1">
                    <a:tint val="75000"/>
                  </a:schemeClr>
                </a:solidFill>
                <a:latin typeface="微软雅黑" panose="020B0503020204020204" pitchFamily="34" charset="-122"/>
                <a:ea typeface="微软雅黑" panose="020B0503020204020204" pitchFamily="34" charset="-122"/>
                <a:cs typeface="+mn-cs"/>
              </a:rPr>
            </a:fld>
            <a:endParaRPr lang="zh-CN" altLang="en-US" sz="1200" b="1">
              <a:solidFill>
                <a:schemeClr val="tx1">
                  <a:tint val="75000"/>
                </a:schemeClr>
              </a:solidFill>
              <a:latin typeface="微软雅黑" panose="020B0503020204020204" pitchFamily="34" charset="-122"/>
              <a:ea typeface="微软雅黑" panose="020B0503020204020204" pitchFamily="34" charset="-122"/>
              <a:cs typeface="+mn-cs"/>
            </a:endParaRPr>
          </a:p>
        </p:txBody>
      </p:sp>
      <p:sp>
        <p:nvSpPr>
          <p:cNvPr id="144386" name="矩形 2"/>
          <p:cNvSpPr>
            <a:spLocks noChangeArrowheads="1"/>
          </p:cNvSpPr>
          <p:nvPr/>
        </p:nvSpPr>
        <p:spPr bwMode="auto">
          <a:xfrm>
            <a:off x="963613" y="1644650"/>
            <a:ext cx="10201275" cy="2676525"/>
          </a:xfrm>
          <a:prstGeom prst="rect">
            <a:avLst/>
          </a:prstGeom>
          <a:noFill/>
          <a:ln w="9525">
            <a:noFill/>
            <a:miter lim="800000"/>
          </a:ln>
        </p:spPr>
        <p:txBody>
          <a:bodyPr>
            <a:spAutoFit/>
          </a:bodyPr>
          <a:lstStyle/>
          <a:p>
            <a:pPr>
              <a:buFont typeface="Arial" panose="020B0604020202020204" pitchFamily="34" charset="0"/>
              <a:buChar char="•"/>
            </a:pPr>
            <a:r>
              <a:rPr lang="zh-CN" altLang="en-US" sz="2400" b="1">
                <a:latin typeface="仿宋" panose="02010609060101010101" charset="-122"/>
                <a:ea typeface="仿宋" panose="02010609060101010101" charset="-122"/>
                <a:cs typeface="仿宋" panose="02010609060101010101" charset="-122"/>
              </a:rPr>
              <a:t>风险分级管控体系识别评价的 “风险点、危险源”即为隐患排查的对象，是隐患排查治理体系的“基础”。</a:t>
            </a:r>
            <a:endParaRPr lang="en-US" altLang="zh-CN" sz="2400" b="1">
              <a:latin typeface="仿宋" panose="02010609060101010101" charset="-122"/>
              <a:ea typeface="仿宋" panose="02010609060101010101" charset="-122"/>
              <a:cs typeface="仿宋" panose="02010609060101010101" charset="-122"/>
            </a:endParaRPr>
          </a:p>
          <a:p>
            <a:pPr>
              <a:buFont typeface="Arial" panose="020B0604020202020204" pitchFamily="34" charset="0"/>
              <a:buChar char="•"/>
            </a:pPr>
            <a:r>
              <a:rPr lang="zh-CN" altLang="en-US" sz="2400" b="1">
                <a:latin typeface="仿宋" panose="02010609060101010101" charset="-122"/>
                <a:ea typeface="仿宋" panose="02010609060101010101" charset="-122"/>
                <a:cs typeface="仿宋" panose="02010609060101010101" charset="-122"/>
              </a:rPr>
              <a:t>根据风险分级管控体系的要求，企业组织实施风险点识别、危险源辨识、风险评价、典型措施制定和风险分级，确定风险点、危险源为隐患排查的对象，即“排查点”。</a:t>
            </a:r>
            <a:endParaRPr lang="en-US" altLang="zh-CN" sz="2400" b="1">
              <a:latin typeface="仿宋" panose="02010609060101010101" charset="-122"/>
              <a:ea typeface="仿宋" panose="02010609060101010101" charset="-122"/>
              <a:cs typeface="仿宋" panose="02010609060101010101" charset="-122"/>
            </a:endParaRPr>
          </a:p>
          <a:p>
            <a:pPr>
              <a:buFont typeface="Arial" panose="020B0604020202020204" pitchFamily="34" charset="0"/>
              <a:buChar char="•"/>
            </a:pPr>
            <a:r>
              <a:rPr lang="zh-CN" altLang="en-US" sz="2400" b="1">
                <a:latin typeface="仿宋" panose="02010609060101010101" charset="-122"/>
                <a:ea typeface="仿宋" panose="02010609060101010101" charset="-122"/>
                <a:cs typeface="仿宋" panose="02010609060101010101" charset="-122"/>
              </a:rPr>
              <a:t>通过隐患排查，可能发现新的风险点、危险源，进而对风险点和危险源信息进行补充和完善。</a:t>
            </a:r>
            <a:endParaRPr lang="zh-CN" altLang="en-US" sz="2400" b="1">
              <a:latin typeface="仿宋" panose="02010609060101010101" charset="-122"/>
              <a:ea typeface="仿宋" panose="02010609060101010101" charset="-122"/>
              <a:cs typeface="仿宋" panose="02010609060101010101" charset="-122"/>
            </a:endParaRPr>
          </a:p>
        </p:txBody>
      </p:sp>
      <p:sp>
        <p:nvSpPr>
          <p:cNvPr id="144387" name="TextBox 3"/>
          <p:cNvSpPr txBox="1">
            <a:spLocks noChangeArrowheads="1"/>
          </p:cNvSpPr>
          <p:nvPr/>
        </p:nvSpPr>
        <p:spPr bwMode="auto">
          <a:xfrm>
            <a:off x="630238" y="758825"/>
            <a:ext cx="9045575" cy="521970"/>
          </a:xfrm>
          <a:prstGeom prst="rect">
            <a:avLst/>
          </a:prstGeom>
          <a:noFill/>
          <a:ln w="9525">
            <a:noFill/>
            <a:miter lim="800000"/>
          </a:ln>
        </p:spPr>
        <p:txBody>
          <a:bodyPr>
            <a:spAutoFit/>
          </a:bodyPr>
          <a:lstStyle/>
          <a:p>
            <a:r>
              <a:rPr lang="en-US" altLang="zh-CN" sz="2800" b="1">
                <a:solidFill>
                  <a:srgbClr val="C00000"/>
                </a:solidFill>
                <a:latin typeface="微软雅黑" panose="020B0503020204020204" pitchFamily="34" charset="-122"/>
                <a:ea typeface="微软雅黑" panose="020B0503020204020204" pitchFamily="34" charset="-122"/>
              </a:rPr>
              <a:t>     </a:t>
            </a:r>
            <a:r>
              <a:rPr lang="zh-CN" altLang="en-US" sz="2800" b="1">
                <a:solidFill>
                  <a:srgbClr val="C00000"/>
                </a:solidFill>
                <a:latin typeface="微软雅黑" panose="020B0503020204020204" pitchFamily="34" charset="-122"/>
                <a:ea typeface="微软雅黑" panose="020B0503020204020204" pitchFamily="34" charset="-122"/>
              </a:rPr>
              <a:t>一</a:t>
            </a:r>
            <a:r>
              <a:rPr lang="en-US" altLang="zh-CN" sz="2800" b="1">
                <a:solidFill>
                  <a:srgbClr val="C00000"/>
                </a:solidFill>
                <a:latin typeface="微软雅黑" panose="020B0503020204020204" pitchFamily="34" charset="-122"/>
                <a:ea typeface="微软雅黑" panose="020B0503020204020204" pitchFamily="34" charset="-122"/>
              </a:rPr>
              <a:t>.</a:t>
            </a:r>
            <a:r>
              <a:rPr lang="zh-CN" altLang="en-US" sz="2800" b="1">
                <a:solidFill>
                  <a:srgbClr val="C00000"/>
                </a:solidFill>
                <a:latin typeface="微软雅黑" panose="020B0503020204020204" pitchFamily="34" charset="-122"/>
                <a:ea typeface="微软雅黑" panose="020B0503020204020204" pitchFamily="34" charset="-122"/>
              </a:rPr>
              <a:t>风险分级管控体系与隐患排查治理体系的关系</a:t>
            </a:r>
            <a:endParaRPr lang="en-US" altLang="zh-CN" sz="2800" b="1">
              <a:solidFill>
                <a:srgbClr val="C00000"/>
              </a:solidFill>
              <a:latin typeface="微软雅黑" panose="020B0503020204020204" pitchFamily="34" charset="-122"/>
              <a:ea typeface="微软雅黑" panose="020B0503020204020204" pitchFamily="34" charset="-122"/>
            </a:endParaRPr>
          </a:p>
        </p:txBody>
      </p:sp>
      <p:sp>
        <p:nvSpPr>
          <p:cNvPr id="5" name="椭圆 4"/>
          <p:cNvSpPr/>
          <p:nvPr/>
        </p:nvSpPr>
        <p:spPr>
          <a:xfrm>
            <a:off x="6408738" y="4516438"/>
            <a:ext cx="2936875" cy="1225550"/>
          </a:xfrm>
          <a:prstGeom prst="ellipse">
            <a:avLst/>
          </a:prstGeom>
          <a:gradFill>
            <a:gsLst>
              <a:gs pos="0">
                <a:srgbClr val="CCCCFF"/>
              </a:gs>
              <a:gs pos="17999">
                <a:srgbClr val="99CCFF"/>
              </a:gs>
              <a:gs pos="36000">
                <a:srgbClr val="9966FF"/>
              </a:gs>
              <a:gs pos="61000">
                <a:srgbClr val="CC99FF"/>
              </a:gs>
              <a:gs pos="82001">
                <a:srgbClr val="99CCFF"/>
              </a:gs>
              <a:gs pos="100000">
                <a:srgbClr val="CCCC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srgbClr val="C00000"/>
                </a:solidFill>
                <a:latin typeface="微软雅黑" panose="020B0503020204020204" pitchFamily="34" charset="-122"/>
                <a:ea typeface="微软雅黑" panose="020B0503020204020204" pitchFamily="34" charset="-122"/>
              </a:rPr>
              <a:t>隐患排查治理体系</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6" name="椭圆 5"/>
          <p:cNvSpPr/>
          <p:nvPr/>
        </p:nvSpPr>
        <p:spPr>
          <a:xfrm>
            <a:off x="2222500" y="4452938"/>
            <a:ext cx="2971800" cy="1335087"/>
          </a:xfrm>
          <a:prstGeom prst="ellipse">
            <a:avLst/>
          </a:prstGeom>
          <a:gradFill>
            <a:gsLst>
              <a:gs pos="0">
                <a:srgbClr val="CCCCFF"/>
              </a:gs>
              <a:gs pos="17999">
                <a:srgbClr val="99CCFF"/>
              </a:gs>
              <a:gs pos="36000">
                <a:srgbClr val="9966FF"/>
              </a:gs>
              <a:gs pos="61000">
                <a:srgbClr val="CC99FF"/>
              </a:gs>
              <a:gs pos="82001">
                <a:srgbClr val="99CCFF"/>
              </a:gs>
              <a:gs pos="100000">
                <a:srgbClr val="CCCC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b="1" dirty="0">
                <a:solidFill>
                  <a:srgbClr val="C00000"/>
                </a:solidFill>
                <a:latin typeface="微软雅黑" panose="020B0503020204020204" pitchFamily="34" charset="-122"/>
                <a:ea typeface="微软雅黑" panose="020B0503020204020204" pitchFamily="34" charset="-122"/>
              </a:rPr>
              <a:t>风险分级管控体系</a:t>
            </a:r>
            <a:endParaRPr lang="zh-CN" altLang="en-US" b="1" dirty="0">
              <a:solidFill>
                <a:srgbClr val="C00000"/>
              </a:solidFill>
              <a:latin typeface="微软雅黑" panose="020B0503020204020204" pitchFamily="34" charset="-122"/>
              <a:ea typeface="微软雅黑" panose="020B0503020204020204" pitchFamily="34" charset="-122"/>
            </a:endParaRPr>
          </a:p>
        </p:txBody>
      </p:sp>
      <p:sp>
        <p:nvSpPr>
          <p:cNvPr id="7" name="燕尾形箭头 6"/>
          <p:cNvSpPr/>
          <p:nvPr/>
        </p:nvSpPr>
        <p:spPr>
          <a:xfrm>
            <a:off x="5194300" y="4837113"/>
            <a:ext cx="1179513" cy="566737"/>
          </a:xfrm>
          <a:prstGeom prst="notchedRightArrow">
            <a:avLst/>
          </a:prstGeom>
          <a:gradFill>
            <a:gsLst>
              <a:gs pos="0">
                <a:srgbClr val="FF3399"/>
              </a:gs>
              <a:gs pos="25000">
                <a:srgbClr val="FF6633"/>
              </a:gs>
              <a:gs pos="50000">
                <a:srgbClr val="FFFF00"/>
              </a:gs>
              <a:gs pos="75000">
                <a:srgbClr val="01A78F"/>
              </a:gs>
              <a:gs pos="100000">
                <a:srgbClr val="3366F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latin typeface="微软雅黑" panose="020B0503020204020204" pitchFamily="34" charset="-122"/>
              <a:ea typeface="微软雅黑" panose="020B0503020204020204" pitchFamily="34" charset="-122"/>
            </a:endParaRPr>
          </a:p>
        </p:txBody>
      </p:sp>
      <p:sp>
        <p:nvSpPr>
          <p:cNvPr id="10" name="下弧形箭头 9"/>
          <p:cNvSpPr/>
          <p:nvPr/>
        </p:nvSpPr>
        <p:spPr>
          <a:xfrm flipH="1">
            <a:off x="4535488" y="5678488"/>
            <a:ext cx="2559050" cy="51276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b="1">
              <a:solidFill>
                <a:schemeClr val="tx1"/>
              </a:solidFill>
              <a:latin typeface="微软雅黑" panose="020B0503020204020204" pitchFamily="34" charset="-122"/>
              <a:ea typeface="微软雅黑" panose="020B0503020204020204" pitchFamily="34" charset="-122"/>
            </a:endParaRPr>
          </a:p>
        </p:txBody>
      </p:sp>
      <p:sp>
        <p:nvSpPr>
          <p:cNvPr id="3"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09" name="图片 33" descr="事故隐患排查治理程序"/>
          <p:cNvPicPr>
            <a:picLocks noChangeAspect="1" noChangeArrowheads="1"/>
          </p:cNvPicPr>
          <p:nvPr/>
        </p:nvPicPr>
        <p:blipFill>
          <a:blip r:embed="rId1" cstate="print"/>
          <a:srcRect/>
          <a:stretch>
            <a:fillRect/>
          </a:stretch>
        </p:blipFill>
        <p:spPr bwMode="auto">
          <a:xfrm>
            <a:off x="1806575" y="0"/>
            <a:ext cx="6729413" cy="6858000"/>
          </a:xfrm>
          <a:prstGeom prst="rect">
            <a:avLst/>
          </a:prstGeom>
          <a:noFill/>
          <a:ln w="9525">
            <a:noFill/>
            <a:miter lim="800000"/>
            <a:headEnd/>
            <a:tailEnd/>
          </a:ln>
        </p:spPr>
      </p:pic>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6433" name="Group 5"/>
          <p:cNvGrpSpPr/>
          <p:nvPr/>
        </p:nvGrpSpPr>
        <p:grpSpPr bwMode="auto">
          <a:xfrm>
            <a:off x="1816100" y="1350963"/>
            <a:ext cx="7827963" cy="4197350"/>
            <a:chOff x="-153" y="0"/>
            <a:chExt cx="9988" cy="4654"/>
          </a:xfrm>
        </p:grpSpPr>
        <p:sp>
          <p:nvSpPr>
            <p:cNvPr id="146440" name="AutoShape 6"/>
            <p:cNvSpPr>
              <a:spLocks noChangeAspect="1"/>
            </p:cNvSpPr>
            <p:nvPr/>
          </p:nvSpPr>
          <p:spPr bwMode="auto">
            <a:xfrm>
              <a:off x="-153" y="153"/>
              <a:ext cx="8861" cy="4501"/>
            </a:xfrm>
            <a:prstGeom prst="rect">
              <a:avLst/>
            </a:prstGeom>
            <a:noFill/>
            <a:ln w="9525">
              <a:noFill/>
              <a:miter lim="800000"/>
            </a:ln>
          </p:spPr>
          <p:txBody>
            <a:bodyPr/>
            <a:lstStyle/>
            <a:p>
              <a:pPr>
                <a:buFont typeface="Arial" panose="020B0604020202020204" pitchFamily="34" charset="0"/>
                <a:buNone/>
              </a:pPr>
              <a:endParaRPr lang="zh-CN" altLang="en-US">
                <a:ea typeface="宋体" panose="02010600030101010101" pitchFamily="2" charset="-122"/>
              </a:endParaRPr>
            </a:p>
          </p:txBody>
        </p:sp>
        <p:sp>
          <p:nvSpPr>
            <p:cNvPr id="146441" name="Oval 7"/>
            <p:cNvSpPr>
              <a:spLocks noChangeArrowheads="1"/>
            </p:cNvSpPr>
            <p:nvPr/>
          </p:nvSpPr>
          <p:spPr bwMode="auto">
            <a:xfrm>
              <a:off x="12" y="1045"/>
              <a:ext cx="2632" cy="2613"/>
            </a:xfrm>
            <a:prstGeom prst="ellipse">
              <a:avLst/>
            </a:prstGeom>
            <a:solidFill>
              <a:srgbClr val="FFFFFF"/>
            </a:solidFill>
            <a:ln w="9525">
              <a:solidFill>
                <a:srgbClr val="000000"/>
              </a:solidFill>
              <a:round/>
            </a:ln>
          </p:spPr>
          <p:txBody>
            <a:bodyPr wrap="none" lIns="74981" tIns="37490" rIns="74981" bIns="37490" anchor="ctr"/>
            <a:lstStyle/>
            <a:p>
              <a:pPr algn="ctr">
                <a:buFont typeface="Arial" panose="020B0604020202020204" pitchFamily="34" charset="0"/>
                <a:buNone/>
              </a:pPr>
              <a:r>
                <a:rPr lang="zh-CN" altLang="en-US" sz="3200">
                  <a:solidFill>
                    <a:srgbClr val="D60093"/>
                  </a:solidFill>
                  <a:latin typeface="微软雅黑" panose="020B0503020204020204" pitchFamily="34" charset="-122"/>
                  <a:ea typeface="微软雅黑" panose="020B0503020204020204" pitchFamily="34" charset="-122"/>
                </a:rPr>
                <a:t>风险点</a:t>
              </a:r>
              <a:endParaRPr lang="zh-CN" altLang="en-US" sz="3200">
                <a:solidFill>
                  <a:srgbClr val="D60093"/>
                </a:solidFill>
                <a:latin typeface="微软雅黑" panose="020B0503020204020204" pitchFamily="34" charset="-122"/>
                <a:ea typeface="微软雅黑" panose="020B0503020204020204" pitchFamily="34" charset="-122"/>
              </a:endParaRPr>
            </a:p>
          </p:txBody>
        </p:sp>
        <p:sp>
          <p:nvSpPr>
            <p:cNvPr id="146442" name="Oval 8"/>
            <p:cNvSpPr>
              <a:spLocks noChangeArrowheads="1"/>
            </p:cNvSpPr>
            <p:nvPr/>
          </p:nvSpPr>
          <p:spPr bwMode="auto">
            <a:xfrm>
              <a:off x="6340" y="1253"/>
              <a:ext cx="1451" cy="2509"/>
            </a:xfrm>
            <a:prstGeom prst="ellipse">
              <a:avLst/>
            </a:prstGeom>
            <a:solidFill>
              <a:srgbClr val="FFFFFF"/>
            </a:solidFill>
            <a:ln w="9525">
              <a:solidFill>
                <a:srgbClr val="000000"/>
              </a:solidFill>
              <a:round/>
            </a:ln>
          </p:spPr>
          <p:txBody>
            <a:bodyPr wrap="none" lIns="74981" tIns="37490" rIns="74981" bIns="37490" anchor="ctr"/>
            <a:lstStyle/>
            <a:p>
              <a:pPr algn="ctr">
                <a:buFont typeface="Arial" panose="020B0604020202020204" pitchFamily="34" charset="0"/>
                <a:buNone/>
              </a:pPr>
              <a:r>
                <a:rPr lang="zh-CN" altLang="en-US" sz="3200">
                  <a:latin typeface="微软雅黑" panose="020B0503020204020204" pitchFamily="34" charset="-122"/>
                  <a:ea typeface="微软雅黑" panose="020B0503020204020204" pitchFamily="34" charset="-122"/>
                </a:rPr>
                <a:t>事故</a:t>
              </a:r>
              <a:endParaRPr lang="zh-CN" altLang="en-US" sz="3200">
                <a:latin typeface="微软雅黑" panose="020B0503020204020204" pitchFamily="34" charset="-122"/>
                <a:ea typeface="微软雅黑" panose="020B0503020204020204" pitchFamily="34" charset="-122"/>
              </a:endParaRPr>
            </a:p>
          </p:txBody>
        </p:sp>
        <p:sp>
          <p:nvSpPr>
            <p:cNvPr id="146443" name="Line 9"/>
            <p:cNvSpPr>
              <a:spLocks noChangeShapeType="1"/>
            </p:cNvSpPr>
            <p:nvPr/>
          </p:nvSpPr>
          <p:spPr bwMode="auto">
            <a:xfrm>
              <a:off x="2713" y="2404"/>
              <a:ext cx="3444" cy="0"/>
            </a:xfrm>
            <a:prstGeom prst="line">
              <a:avLst/>
            </a:prstGeom>
            <a:noFill/>
            <a:ln w="9525">
              <a:solidFill>
                <a:srgbClr val="000000"/>
              </a:solidFill>
              <a:round/>
              <a:tailEnd type="triangle" w="med" len="med"/>
            </a:ln>
          </p:spPr>
          <p:txBody>
            <a:bodyPr/>
            <a:lstStyle/>
            <a:p>
              <a:endParaRPr lang="zh-CN" altLang="en-US"/>
            </a:p>
          </p:txBody>
        </p:sp>
        <p:grpSp>
          <p:nvGrpSpPr>
            <p:cNvPr id="146444" name="Group 10"/>
            <p:cNvGrpSpPr/>
            <p:nvPr/>
          </p:nvGrpSpPr>
          <p:grpSpPr bwMode="auto">
            <a:xfrm>
              <a:off x="2609" y="1359"/>
              <a:ext cx="1669" cy="2194"/>
              <a:chOff x="0" y="0"/>
              <a:chExt cx="768" cy="1008"/>
            </a:xfrm>
          </p:grpSpPr>
          <p:sp>
            <p:nvSpPr>
              <p:cNvPr id="146466" name="Line 11"/>
              <p:cNvSpPr>
                <a:spLocks noChangeShapeType="1"/>
              </p:cNvSpPr>
              <p:nvPr/>
            </p:nvSpPr>
            <p:spPr bwMode="auto">
              <a:xfrm flipV="1">
                <a:off x="48" y="0"/>
                <a:ext cx="432" cy="288"/>
              </a:xfrm>
              <a:prstGeom prst="line">
                <a:avLst/>
              </a:prstGeom>
              <a:noFill/>
              <a:ln w="25400">
                <a:solidFill>
                  <a:srgbClr val="000000"/>
                </a:solidFill>
                <a:prstDash val="lgDash"/>
                <a:round/>
                <a:tailEnd type="triangle" w="med" len="med"/>
              </a:ln>
            </p:spPr>
            <p:txBody>
              <a:bodyPr/>
              <a:lstStyle/>
              <a:p>
                <a:endParaRPr lang="zh-CN" altLang="en-US"/>
              </a:p>
            </p:txBody>
          </p:sp>
          <p:sp>
            <p:nvSpPr>
              <p:cNvPr id="146467" name="Line 12"/>
              <p:cNvSpPr>
                <a:spLocks noChangeShapeType="1"/>
              </p:cNvSpPr>
              <p:nvPr/>
            </p:nvSpPr>
            <p:spPr bwMode="auto">
              <a:xfrm flipV="1">
                <a:off x="48" y="144"/>
                <a:ext cx="576" cy="192"/>
              </a:xfrm>
              <a:prstGeom prst="line">
                <a:avLst/>
              </a:prstGeom>
              <a:noFill/>
              <a:ln w="25400">
                <a:solidFill>
                  <a:srgbClr val="000000"/>
                </a:solidFill>
                <a:prstDash val="lgDash"/>
                <a:round/>
                <a:tailEnd type="triangle" w="med" len="med"/>
              </a:ln>
            </p:spPr>
            <p:txBody>
              <a:bodyPr/>
              <a:lstStyle/>
              <a:p>
                <a:endParaRPr lang="zh-CN" altLang="en-US"/>
              </a:p>
            </p:txBody>
          </p:sp>
          <p:sp>
            <p:nvSpPr>
              <p:cNvPr id="146468" name="Line 13"/>
              <p:cNvSpPr>
                <a:spLocks noChangeShapeType="1"/>
              </p:cNvSpPr>
              <p:nvPr/>
            </p:nvSpPr>
            <p:spPr bwMode="auto">
              <a:xfrm flipV="1">
                <a:off x="48" y="288"/>
                <a:ext cx="720" cy="144"/>
              </a:xfrm>
              <a:prstGeom prst="line">
                <a:avLst/>
              </a:prstGeom>
              <a:noFill/>
              <a:ln w="25400">
                <a:solidFill>
                  <a:srgbClr val="000000"/>
                </a:solidFill>
                <a:prstDash val="lgDash"/>
                <a:round/>
                <a:tailEnd type="triangle" w="med" len="med"/>
              </a:ln>
            </p:spPr>
            <p:txBody>
              <a:bodyPr/>
              <a:lstStyle/>
              <a:p>
                <a:endParaRPr lang="zh-CN" altLang="en-US"/>
              </a:p>
            </p:txBody>
          </p:sp>
          <p:sp>
            <p:nvSpPr>
              <p:cNvPr id="146469" name="Line 14"/>
              <p:cNvSpPr>
                <a:spLocks noChangeShapeType="1"/>
              </p:cNvSpPr>
              <p:nvPr/>
            </p:nvSpPr>
            <p:spPr bwMode="auto">
              <a:xfrm>
                <a:off x="48" y="576"/>
                <a:ext cx="720" cy="144"/>
              </a:xfrm>
              <a:prstGeom prst="line">
                <a:avLst/>
              </a:prstGeom>
              <a:noFill/>
              <a:ln w="25400">
                <a:solidFill>
                  <a:srgbClr val="000000"/>
                </a:solidFill>
                <a:prstDash val="lgDash"/>
                <a:round/>
                <a:tailEnd type="triangle" w="med" len="med"/>
              </a:ln>
            </p:spPr>
            <p:txBody>
              <a:bodyPr/>
              <a:lstStyle/>
              <a:p>
                <a:endParaRPr lang="zh-CN" altLang="en-US"/>
              </a:p>
            </p:txBody>
          </p:sp>
          <p:sp>
            <p:nvSpPr>
              <p:cNvPr id="146470" name="Line 15"/>
              <p:cNvSpPr>
                <a:spLocks noChangeShapeType="1"/>
              </p:cNvSpPr>
              <p:nvPr/>
            </p:nvSpPr>
            <p:spPr bwMode="auto">
              <a:xfrm>
                <a:off x="48" y="624"/>
                <a:ext cx="672" cy="240"/>
              </a:xfrm>
              <a:prstGeom prst="line">
                <a:avLst/>
              </a:prstGeom>
              <a:noFill/>
              <a:ln w="25400">
                <a:solidFill>
                  <a:srgbClr val="000000"/>
                </a:solidFill>
                <a:prstDash val="lgDash"/>
                <a:round/>
                <a:tailEnd type="triangle" w="med" len="med"/>
              </a:ln>
            </p:spPr>
            <p:txBody>
              <a:bodyPr/>
              <a:lstStyle/>
              <a:p>
                <a:endParaRPr lang="zh-CN" altLang="en-US"/>
              </a:p>
            </p:txBody>
          </p:sp>
          <p:sp>
            <p:nvSpPr>
              <p:cNvPr id="146471" name="Line 16"/>
              <p:cNvSpPr>
                <a:spLocks noChangeShapeType="1"/>
              </p:cNvSpPr>
              <p:nvPr/>
            </p:nvSpPr>
            <p:spPr bwMode="auto">
              <a:xfrm>
                <a:off x="0" y="672"/>
                <a:ext cx="624" cy="336"/>
              </a:xfrm>
              <a:prstGeom prst="line">
                <a:avLst/>
              </a:prstGeom>
              <a:noFill/>
              <a:ln w="25400">
                <a:solidFill>
                  <a:srgbClr val="000000"/>
                </a:solidFill>
                <a:prstDash val="lgDash"/>
                <a:round/>
                <a:tailEnd type="triangle" w="med" len="med"/>
              </a:ln>
            </p:spPr>
            <p:txBody>
              <a:bodyPr/>
              <a:lstStyle/>
              <a:p>
                <a:endParaRPr lang="zh-CN" altLang="en-US"/>
              </a:p>
            </p:txBody>
          </p:sp>
        </p:grpSp>
        <p:grpSp>
          <p:nvGrpSpPr>
            <p:cNvPr id="146445" name="Group 17"/>
            <p:cNvGrpSpPr/>
            <p:nvPr/>
          </p:nvGrpSpPr>
          <p:grpSpPr bwMode="auto">
            <a:xfrm>
              <a:off x="3756" y="0"/>
              <a:ext cx="3527" cy="941"/>
              <a:chOff x="0" y="0"/>
              <a:chExt cx="1623" cy="432"/>
            </a:xfrm>
          </p:grpSpPr>
          <p:sp>
            <p:nvSpPr>
              <p:cNvPr id="146464" name="AutoShape 18"/>
              <p:cNvSpPr>
                <a:spLocks noChangeArrowheads="1"/>
              </p:cNvSpPr>
              <p:nvPr/>
            </p:nvSpPr>
            <p:spPr bwMode="auto">
              <a:xfrm rot="-7200000">
                <a:off x="264" y="72"/>
                <a:ext cx="96" cy="624"/>
              </a:xfrm>
              <a:prstGeom prst="upArrow">
                <a:avLst>
                  <a:gd name="adj1" fmla="val 50000"/>
                  <a:gd name="adj2" fmla="val 162500"/>
                </a:avLst>
              </a:prstGeom>
              <a:solidFill>
                <a:srgbClr val="99CC00"/>
              </a:solidFill>
              <a:ln w="9525">
                <a:solidFill>
                  <a:srgbClr val="000000"/>
                </a:solidFill>
                <a:miter lim="800000"/>
              </a:ln>
            </p:spPr>
            <p:txBody>
              <a:bodyPr anchor="ctr"/>
              <a:lstStyle/>
              <a:p>
                <a:pPr>
                  <a:buFont typeface="Arial" panose="020B0604020202020204" pitchFamily="34" charset="0"/>
                  <a:buNone/>
                </a:pPr>
                <a:endParaRPr lang="zh-CN" altLang="en-US">
                  <a:ea typeface="宋体" panose="02010600030101010101" pitchFamily="2" charset="-122"/>
                </a:endParaRPr>
              </a:p>
            </p:txBody>
          </p:sp>
          <p:sp>
            <p:nvSpPr>
              <p:cNvPr id="146465" name="Rectangle 19"/>
              <p:cNvSpPr>
                <a:spLocks noChangeArrowheads="1"/>
              </p:cNvSpPr>
              <p:nvPr/>
            </p:nvSpPr>
            <p:spPr bwMode="auto">
              <a:xfrm>
                <a:off x="672" y="0"/>
                <a:ext cx="951" cy="336"/>
              </a:xfrm>
              <a:prstGeom prst="rect">
                <a:avLst/>
              </a:prstGeom>
              <a:noFill/>
              <a:ln w="9525">
                <a:noFill/>
                <a:miter lim="800000"/>
              </a:ln>
            </p:spPr>
            <p:txBody>
              <a:bodyPr lIns="74981" tIns="37490" rIns="74981" bIns="37490" anchor="ctr"/>
              <a:lstStyle/>
              <a:p>
                <a:pPr algn="ctr">
                  <a:buFont typeface="Arial" panose="020B0604020202020204" pitchFamily="34" charset="0"/>
                  <a:buNone/>
                </a:pPr>
                <a:r>
                  <a:rPr lang="zh-CN" altLang="en-US" sz="2400">
                    <a:solidFill>
                      <a:srgbClr val="006600"/>
                    </a:solidFill>
                    <a:latin typeface="微软雅黑" panose="020B0503020204020204" pitchFamily="34" charset="-122"/>
                    <a:ea typeface="微软雅黑" panose="020B0503020204020204" pitchFamily="34" charset="-122"/>
                  </a:rPr>
                  <a:t>安全措施</a:t>
                </a:r>
                <a:endParaRPr lang="zh-CN" altLang="en-US" sz="2400">
                  <a:solidFill>
                    <a:srgbClr val="006600"/>
                  </a:solidFill>
                  <a:latin typeface="微软雅黑" panose="020B0503020204020204" pitchFamily="34" charset="-122"/>
                  <a:ea typeface="微软雅黑" panose="020B0503020204020204" pitchFamily="34" charset="-122"/>
                </a:endParaRPr>
              </a:p>
            </p:txBody>
          </p:sp>
        </p:grpSp>
        <p:grpSp>
          <p:nvGrpSpPr>
            <p:cNvPr id="146446" name="Group 20"/>
            <p:cNvGrpSpPr/>
            <p:nvPr/>
          </p:nvGrpSpPr>
          <p:grpSpPr bwMode="auto">
            <a:xfrm>
              <a:off x="4225" y="3001"/>
              <a:ext cx="5610" cy="1500"/>
              <a:chOff x="0" y="0"/>
              <a:chExt cx="2064" cy="547"/>
            </a:xfrm>
          </p:grpSpPr>
          <p:sp>
            <p:nvSpPr>
              <p:cNvPr id="146462" name="AutoShape 21"/>
              <p:cNvSpPr>
                <a:spLocks noChangeArrowheads="1"/>
              </p:cNvSpPr>
              <p:nvPr/>
            </p:nvSpPr>
            <p:spPr bwMode="auto">
              <a:xfrm rot="-3000000">
                <a:off x="288" y="-288"/>
                <a:ext cx="96" cy="672"/>
              </a:xfrm>
              <a:prstGeom prst="upArrow">
                <a:avLst>
                  <a:gd name="adj1" fmla="val 50000"/>
                  <a:gd name="adj2" fmla="val 175000"/>
                </a:avLst>
              </a:prstGeom>
              <a:solidFill>
                <a:srgbClr val="FF6600"/>
              </a:solidFill>
              <a:ln w="9525">
                <a:solidFill>
                  <a:srgbClr val="000000"/>
                </a:solidFill>
                <a:miter lim="800000"/>
              </a:ln>
            </p:spPr>
            <p:txBody>
              <a:bodyPr anchor="ctr"/>
              <a:lstStyle/>
              <a:p>
                <a:pPr>
                  <a:buFont typeface="Arial" panose="020B0604020202020204" pitchFamily="34" charset="0"/>
                  <a:buNone/>
                </a:pPr>
                <a:endParaRPr lang="zh-CN" altLang="en-US">
                  <a:ea typeface="宋体" panose="02010600030101010101" pitchFamily="2" charset="-122"/>
                </a:endParaRPr>
              </a:p>
            </p:txBody>
          </p:sp>
          <p:sp>
            <p:nvSpPr>
              <p:cNvPr id="146463" name="Rectangle 22"/>
              <p:cNvSpPr>
                <a:spLocks noChangeArrowheads="1"/>
              </p:cNvSpPr>
              <p:nvPr/>
            </p:nvSpPr>
            <p:spPr bwMode="auto">
              <a:xfrm>
                <a:off x="193" y="355"/>
                <a:ext cx="1871" cy="192"/>
              </a:xfrm>
              <a:prstGeom prst="rect">
                <a:avLst/>
              </a:prstGeom>
              <a:noFill/>
              <a:ln w="9525">
                <a:noFill/>
                <a:miter lim="800000"/>
              </a:ln>
            </p:spPr>
            <p:txBody>
              <a:bodyPr lIns="74981" tIns="37490" rIns="74981" bIns="37490" anchor="ctr"/>
              <a:lstStyle/>
              <a:p>
                <a:pPr algn="ctr">
                  <a:buFont typeface="Arial" panose="020B0604020202020204" pitchFamily="34" charset="0"/>
                  <a:buNone/>
                </a:pPr>
                <a:r>
                  <a:rPr lang="zh-CN" altLang="en-US" sz="2400">
                    <a:solidFill>
                      <a:srgbClr val="FF0000"/>
                    </a:solidFill>
                    <a:latin typeface="微软雅黑" panose="020B0503020204020204" pitchFamily="34" charset="-122"/>
                    <a:ea typeface="微软雅黑" panose="020B0503020204020204" pitchFamily="34" charset="-122"/>
                  </a:rPr>
                  <a:t>安全措施失控状态</a:t>
                </a:r>
                <a:r>
                  <a:rPr lang="en-US" altLang="zh-CN" sz="2400">
                    <a:solidFill>
                      <a:srgbClr val="FF0000"/>
                    </a:solidFill>
                    <a:latin typeface="微软雅黑" panose="020B0503020204020204" pitchFamily="34" charset="-122"/>
                    <a:ea typeface="微软雅黑" panose="020B0503020204020204" pitchFamily="34" charset="-122"/>
                  </a:rPr>
                  <a:t>——</a:t>
                </a:r>
                <a:r>
                  <a:rPr lang="zh-CN" altLang="en-US" sz="2400">
                    <a:solidFill>
                      <a:srgbClr val="FF0000"/>
                    </a:solidFill>
                    <a:latin typeface="微软雅黑" panose="020B0503020204020204" pitchFamily="34" charset="-122"/>
                    <a:ea typeface="微软雅黑" panose="020B0503020204020204" pitchFamily="34" charset="-122"/>
                  </a:rPr>
                  <a:t>隐患</a:t>
                </a:r>
                <a:endParaRPr lang="zh-CN" altLang="en-US" sz="2400">
                  <a:latin typeface="微软雅黑" panose="020B0503020204020204" pitchFamily="34" charset="-122"/>
                  <a:ea typeface="微软雅黑" panose="020B0503020204020204" pitchFamily="34" charset="-122"/>
                </a:endParaRPr>
              </a:p>
            </p:txBody>
          </p:sp>
        </p:grpSp>
        <p:grpSp>
          <p:nvGrpSpPr>
            <p:cNvPr id="146447" name="Group 23"/>
            <p:cNvGrpSpPr/>
            <p:nvPr/>
          </p:nvGrpSpPr>
          <p:grpSpPr bwMode="auto">
            <a:xfrm>
              <a:off x="3026" y="1045"/>
              <a:ext cx="1357" cy="3135"/>
              <a:chOff x="0" y="0"/>
              <a:chExt cx="624" cy="1440"/>
            </a:xfrm>
          </p:grpSpPr>
          <p:grpSp>
            <p:nvGrpSpPr>
              <p:cNvPr id="146456" name="Group 24"/>
              <p:cNvGrpSpPr/>
              <p:nvPr/>
            </p:nvGrpSpPr>
            <p:grpSpPr bwMode="auto">
              <a:xfrm>
                <a:off x="0" y="864"/>
                <a:ext cx="624" cy="576"/>
                <a:chOff x="0" y="0"/>
                <a:chExt cx="624" cy="576"/>
              </a:xfrm>
            </p:grpSpPr>
            <p:sp>
              <p:nvSpPr>
                <p:cNvPr id="146460" name="Freeform 25"/>
                <p:cNvSpPr/>
                <p:nvPr/>
              </p:nvSpPr>
              <p:spPr bwMode="auto">
                <a:xfrm>
                  <a:off x="96" y="0"/>
                  <a:ext cx="528" cy="528"/>
                </a:xfrm>
                <a:custGeom>
                  <a:avLst/>
                  <a:gdLst>
                    <a:gd name="T0" fmla="*/ 528 w 528"/>
                    <a:gd name="T1" fmla="*/ 0 h 528"/>
                    <a:gd name="T2" fmla="*/ 480 w 528"/>
                    <a:gd name="T3" fmla="*/ 192 h 528"/>
                    <a:gd name="T4" fmla="*/ 288 w 528"/>
                    <a:gd name="T5" fmla="*/ 384 h 528"/>
                    <a:gd name="T6" fmla="*/ 0 w 528"/>
                    <a:gd name="T7" fmla="*/ 528 h 528"/>
                    <a:gd name="T8" fmla="*/ 0 60000 65536"/>
                    <a:gd name="T9" fmla="*/ 0 60000 65536"/>
                    <a:gd name="T10" fmla="*/ 0 60000 65536"/>
                    <a:gd name="T11" fmla="*/ 0 60000 65536"/>
                    <a:gd name="T12" fmla="*/ 0 w 528"/>
                    <a:gd name="T13" fmla="*/ 0 h 528"/>
                    <a:gd name="T14" fmla="*/ 528 w 528"/>
                    <a:gd name="T15" fmla="*/ 528 h 528"/>
                  </a:gdLst>
                  <a:ahLst/>
                  <a:cxnLst>
                    <a:cxn ang="T8">
                      <a:pos x="T0" y="T1"/>
                    </a:cxn>
                    <a:cxn ang="T9">
                      <a:pos x="T2" y="T3"/>
                    </a:cxn>
                    <a:cxn ang="T10">
                      <a:pos x="T4" y="T5"/>
                    </a:cxn>
                    <a:cxn ang="T11">
                      <a:pos x="T6" y="T7"/>
                    </a:cxn>
                  </a:cxnLst>
                  <a:rect l="T12" t="T13" r="T14" b="T15"/>
                  <a:pathLst>
                    <a:path w="528" h="528">
                      <a:moveTo>
                        <a:pt x="528" y="0"/>
                      </a:moveTo>
                      <a:cubicBezTo>
                        <a:pt x="524" y="64"/>
                        <a:pt x="520" y="128"/>
                        <a:pt x="480" y="192"/>
                      </a:cubicBezTo>
                      <a:cubicBezTo>
                        <a:pt x="440" y="256"/>
                        <a:pt x="368" y="328"/>
                        <a:pt x="288" y="384"/>
                      </a:cubicBezTo>
                      <a:cubicBezTo>
                        <a:pt x="208" y="440"/>
                        <a:pt x="104" y="484"/>
                        <a:pt x="0" y="528"/>
                      </a:cubicBezTo>
                    </a:path>
                  </a:pathLst>
                </a:custGeom>
                <a:noFill/>
                <a:ln w="25400">
                  <a:solidFill>
                    <a:srgbClr val="000000"/>
                  </a:solidFill>
                  <a:bevel/>
                </a:ln>
              </p:spPr>
              <p:txBody>
                <a:bodyPr/>
                <a:lstStyle/>
                <a:p>
                  <a:endParaRPr lang="zh-CN" altLang="en-US"/>
                </a:p>
              </p:txBody>
            </p:sp>
            <p:sp>
              <p:nvSpPr>
                <p:cNvPr id="146461" name="Line 26"/>
                <p:cNvSpPr>
                  <a:spLocks noChangeShapeType="1"/>
                </p:cNvSpPr>
                <p:nvPr/>
              </p:nvSpPr>
              <p:spPr bwMode="auto">
                <a:xfrm flipH="1">
                  <a:off x="0" y="528"/>
                  <a:ext cx="96" cy="48"/>
                </a:xfrm>
                <a:prstGeom prst="line">
                  <a:avLst/>
                </a:prstGeom>
                <a:noFill/>
                <a:ln w="25400">
                  <a:solidFill>
                    <a:srgbClr val="000000"/>
                  </a:solidFill>
                  <a:round/>
                  <a:tailEnd type="triangle" w="med" len="med"/>
                </a:ln>
              </p:spPr>
              <p:txBody>
                <a:bodyPr/>
                <a:lstStyle/>
                <a:p>
                  <a:endParaRPr lang="zh-CN" altLang="en-US"/>
                </a:p>
              </p:txBody>
            </p:sp>
          </p:grpSp>
          <p:grpSp>
            <p:nvGrpSpPr>
              <p:cNvPr id="146457" name="Group 27"/>
              <p:cNvGrpSpPr/>
              <p:nvPr/>
            </p:nvGrpSpPr>
            <p:grpSpPr bwMode="auto">
              <a:xfrm>
                <a:off x="144" y="0"/>
                <a:ext cx="480" cy="528"/>
                <a:chOff x="0" y="0"/>
                <a:chExt cx="480" cy="528"/>
              </a:xfrm>
            </p:grpSpPr>
            <p:sp>
              <p:nvSpPr>
                <p:cNvPr id="146458" name="Freeform 28"/>
                <p:cNvSpPr/>
                <p:nvPr/>
              </p:nvSpPr>
              <p:spPr bwMode="auto">
                <a:xfrm>
                  <a:off x="48" y="48"/>
                  <a:ext cx="432" cy="480"/>
                </a:xfrm>
                <a:custGeom>
                  <a:avLst/>
                  <a:gdLst>
                    <a:gd name="T0" fmla="*/ 432 w 432"/>
                    <a:gd name="T1" fmla="*/ 480 h 480"/>
                    <a:gd name="T2" fmla="*/ 384 w 432"/>
                    <a:gd name="T3" fmla="*/ 336 h 480"/>
                    <a:gd name="T4" fmla="*/ 192 w 432"/>
                    <a:gd name="T5" fmla="*/ 144 h 480"/>
                    <a:gd name="T6" fmla="*/ 0 w 432"/>
                    <a:gd name="T7" fmla="*/ 0 h 480"/>
                    <a:gd name="T8" fmla="*/ 0 60000 65536"/>
                    <a:gd name="T9" fmla="*/ 0 60000 65536"/>
                    <a:gd name="T10" fmla="*/ 0 60000 65536"/>
                    <a:gd name="T11" fmla="*/ 0 60000 65536"/>
                    <a:gd name="T12" fmla="*/ 0 w 432"/>
                    <a:gd name="T13" fmla="*/ 0 h 480"/>
                    <a:gd name="T14" fmla="*/ 432 w 432"/>
                    <a:gd name="T15" fmla="*/ 480 h 480"/>
                  </a:gdLst>
                  <a:ahLst/>
                  <a:cxnLst>
                    <a:cxn ang="T8">
                      <a:pos x="T0" y="T1"/>
                    </a:cxn>
                    <a:cxn ang="T9">
                      <a:pos x="T2" y="T3"/>
                    </a:cxn>
                    <a:cxn ang="T10">
                      <a:pos x="T4" y="T5"/>
                    </a:cxn>
                    <a:cxn ang="T11">
                      <a:pos x="T6" y="T7"/>
                    </a:cxn>
                  </a:cxnLst>
                  <a:rect l="T12" t="T13" r="T14" b="T15"/>
                  <a:pathLst>
                    <a:path w="432" h="480">
                      <a:moveTo>
                        <a:pt x="432" y="480"/>
                      </a:moveTo>
                      <a:cubicBezTo>
                        <a:pt x="428" y="436"/>
                        <a:pt x="424" y="392"/>
                        <a:pt x="384" y="336"/>
                      </a:cubicBezTo>
                      <a:cubicBezTo>
                        <a:pt x="344" y="280"/>
                        <a:pt x="256" y="200"/>
                        <a:pt x="192" y="144"/>
                      </a:cubicBezTo>
                      <a:cubicBezTo>
                        <a:pt x="128" y="88"/>
                        <a:pt x="64" y="44"/>
                        <a:pt x="0" y="0"/>
                      </a:cubicBezTo>
                    </a:path>
                  </a:pathLst>
                </a:custGeom>
                <a:noFill/>
                <a:ln w="25400">
                  <a:solidFill>
                    <a:srgbClr val="000000"/>
                  </a:solidFill>
                  <a:bevel/>
                </a:ln>
              </p:spPr>
              <p:txBody>
                <a:bodyPr/>
                <a:lstStyle/>
                <a:p>
                  <a:endParaRPr lang="zh-CN" altLang="en-US"/>
                </a:p>
              </p:txBody>
            </p:sp>
            <p:sp>
              <p:nvSpPr>
                <p:cNvPr id="146459" name="Line 29"/>
                <p:cNvSpPr>
                  <a:spLocks noChangeShapeType="1"/>
                </p:cNvSpPr>
                <p:nvPr/>
              </p:nvSpPr>
              <p:spPr bwMode="auto">
                <a:xfrm flipH="1" flipV="1">
                  <a:off x="0" y="0"/>
                  <a:ext cx="48" cy="48"/>
                </a:xfrm>
                <a:prstGeom prst="line">
                  <a:avLst/>
                </a:prstGeom>
                <a:noFill/>
                <a:ln w="25400">
                  <a:solidFill>
                    <a:srgbClr val="000000"/>
                  </a:solidFill>
                  <a:round/>
                  <a:tailEnd type="triangle" w="med" len="med"/>
                </a:ln>
              </p:spPr>
              <p:txBody>
                <a:bodyPr/>
                <a:lstStyle/>
                <a:p>
                  <a:endParaRPr lang="zh-CN" altLang="en-US"/>
                </a:p>
              </p:txBody>
            </p:sp>
          </p:grpSp>
        </p:grpSp>
        <p:sp>
          <p:nvSpPr>
            <p:cNvPr id="146448" name="Line 30"/>
            <p:cNvSpPr>
              <a:spLocks noChangeShapeType="1"/>
            </p:cNvSpPr>
            <p:nvPr/>
          </p:nvSpPr>
          <p:spPr bwMode="auto">
            <a:xfrm>
              <a:off x="4278" y="2718"/>
              <a:ext cx="104" cy="313"/>
            </a:xfrm>
            <a:prstGeom prst="line">
              <a:avLst/>
            </a:prstGeom>
            <a:noFill/>
            <a:ln w="9525">
              <a:solidFill>
                <a:srgbClr val="000000"/>
              </a:solidFill>
              <a:round/>
            </a:ln>
          </p:spPr>
          <p:txBody>
            <a:bodyPr/>
            <a:lstStyle/>
            <a:p>
              <a:endParaRPr lang="zh-CN" altLang="en-US"/>
            </a:p>
          </p:txBody>
        </p:sp>
        <p:grpSp>
          <p:nvGrpSpPr>
            <p:cNvPr id="146449" name="Group 31"/>
            <p:cNvGrpSpPr/>
            <p:nvPr/>
          </p:nvGrpSpPr>
          <p:grpSpPr bwMode="auto">
            <a:xfrm>
              <a:off x="4278" y="2195"/>
              <a:ext cx="209" cy="523"/>
              <a:chOff x="0" y="0"/>
              <a:chExt cx="96" cy="240"/>
            </a:xfrm>
          </p:grpSpPr>
          <p:sp>
            <p:nvSpPr>
              <p:cNvPr id="146453" name="Line 32"/>
              <p:cNvSpPr>
                <a:spLocks noChangeShapeType="1"/>
              </p:cNvSpPr>
              <p:nvPr/>
            </p:nvSpPr>
            <p:spPr bwMode="auto">
              <a:xfrm>
                <a:off x="0" y="96"/>
                <a:ext cx="96" cy="48"/>
              </a:xfrm>
              <a:prstGeom prst="line">
                <a:avLst/>
              </a:prstGeom>
              <a:noFill/>
              <a:ln w="9525">
                <a:solidFill>
                  <a:srgbClr val="000000"/>
                </a:solidFill>
                <a:round/>
              </a:ln>
            </p:spPr>
            <p:txBody>
              <a:bodyPr/>
              <a:lstStyle/>
              <a:p>
                <a:endParaRPr lang="zh-CN" altLang="en-US"/>
              </a:p>
            </p:txBody>
          </p:sp>
          <p:sp>
            <p:nvSpPr>
              <p:cNvPr id="146454" name="Line 33"/>
              <p:cNvSpPr>
                <a:spLocks noChangeShapeType="1"/>
              </p:cNvSpPr>
              <p:nvPr/>
            </p:nvSpPr>
            <p:spPr bwMode="auto">
              <a:xfrm flipV="1">
                <a:off x="0" y="144"/>
                <a:ext cx="96" cy="96"/>
              </a:xfrm>
              <a:prstGeom prst="line">
                <a:avLst/>
              </a:prstGeom>
              <a:noFill/>
              <a:ln w="9525">
                <a:solidFill>
                  <a:srgbClr val="000000"/>
                </a:solidFill>
                <a:round/>
              </a:ln>
            </p:spPr>
            <p:txBody>
              <a:bodyPr/>
              <a:lstStyle/>
              <a:p>
                <a:endParaRPr lang="zh-CN" altLang="en-US"/>
              </a:p>
            </p:txBody>
          </p:sp>
          <p:sp>
            <p:nvSpPr>
              <p:cNvPr id="146455" name="Line 34"/>
              <p:cNvSpPr>
                <a:spLocks noChangeShapeType="1"/>
              </p:cNvSpPr>
              <p:nvPr/>
            </p:nvSpPr>
            <p:spPr bwMode="auto">
              <a:xfrm flipV="1">
                <a:off x="0" y="0"/>
                <a:ext cx="48" cy="96"/>
              </a:xfrm>
              <a:prstGeom prst="line">
                <a:avLst/>
              </a:prstGeom>
              <a:noFill/>
              <a:ln w="9525">
                <a:solidFill>
                  <a:srgbClr val="000000"/>
                </a:solidFill>
                <a:round/>
              </a:ln>
            </p:spPr>
            <p:txBody>
              <a:bodyPr/>
              <a:lstStyle/>
              <a:p>
                <a:endParaRPr lang="zh-CN" altLang="en-US"/>
              </a:p>
            </p:txBody>
          </p:sp>
        </p:grpSp>
        <p:grpSp>
          <p:nvGrpSpPr>
            <p:cNvPr id="146450" name="Group 35"/>
            <p:cNvGrpSpPr/>
            <p:nvPr/>
          </p:nvGrpSpPr>
          <p:grpSpPr bwMode="auto">
            <a:xfrm>
              <a:off x="759" y="167"/>
              <a:ext cx="2064" cy="1567"/>
              <a:chOff x="0" y="0"/>
              <a:chExt cx="949" cy="720"/>
            </a:xfrm>
          </p:grpSpPr>
          <p:sp>
            <p:nvSpPr>
              <p:cNvPr id="146451" name="Line 36"/>
              <p:cNvSpPr>
                <a:spLocks noChangeShapeType="1"/>
              </p:cNvSpPr>
              <p:nvPr/>
            </p:nvSpPr>
            <p:spPr bwMode="auto">
              <a:xfrm>
                <a:off x="613" y="240"/>
                <a:ext cx="336" cy="480"/>
              </a:xfrm>
              <a:prstGeom prst="line">
                <a:avLst/>
              </a:prstGeom>
              <a:noFill/>
              <a:ln w="38100">
                <a:solidFill>
                  <a:srgbClr val="FF9900"/>
                </a:solidFill>
                <a:round/>
                <a:tailEnd type="triangle" w="med" len="med"/>
              </a:ln>
            </p:spPr>
            <p:txBody>
              <a:bodyPr/>
              <a:lstStyle/>
              <a:p>
                <a:endParaRPr lang="zh-CN" altLang="en-US"/>
              </a:p>
            </p:txBody>
          </p:sp>
          <p:sp>
            <p:nvSpPr>
              <p:cNvPr id="146452" name="Rectangle 37"/>
              <p:cNvSpPr>
                <a:spLocks noChangeArrowheads="1"/>
              </p:cNvSpPr>
              <p:nvPr/>
            </p:nvSpPr>
            <p:spPr bwMode="auto">
              <a:xfrm>
                <a:off x="0" y="0"/>
                <a:ext cx="949" cy="240"/>
              </a:xfrm>
              <a:prstGeom prst="rect">
                <a:avLst/>
              </a:prstGeom>
              <a:noFill/>
              <a:ln w="9525">
                <a:noFill/>
                <a:miter lim="800000"/>
              </a:ln>
            </p:spPr>
            <p:txBody>
              <a:bodyPr lIns="74981" tIns="37490" rIns="74981" bIns="37490" anchor="ctr"/>
              <a:lstStyle/>
              <a:p>
                <a:pPr algn="ctr">
                  <a:buFont typeface="Arial" panose="020B0604020202020204" pitchFamily="34" charset="0"/>
                  <a:buNone/>
                </a:pPr>
                <a:r>
                  <a:rPr lang="zh-CN" altLang="en-US" sz="2400">
                    <a:solidFill>
                      <a:srgbClr val="CC0000"/>
                    </a:solidFill>
                    <a:ea typeface="微软雅黑" panose="020B0503020204020204" pitchFamily="34" charset="-122"/>
                  </a:rPr>
                  <a:t>危险源</a:t>
                </a:r>
                <a:endParaRPr lang="zh-CN" altLang="en-US" sz="2400">
                  <a:solidFill>
                    <a:srgbClr val="CC0000"/>
                  </a:solidFill>
                  <a:ea typeface="微软雅黑" panose="020B0503020204020204" pitchFamily="34" charset="-122"/>
                </a:endParaRPr>
              </a:p>
            </p:txBody>
          </p:sp>
        </p:grpSp>
      </p:grpSp>
      <p:sp>
        <p:nvSpPr>
          <p:cNvPr id="35" name="灯片编号占位符 34"/>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B3FED994-D626-420E-8962-B88CADA2D978}" type="slidenum">
              <a:rPr lang="zh-CN" altLang="en-US" sz="1200">
                <a:solidFill>
                  <a:schemeClr val="tx1">
                    <a:tint val="75000"/>
                  </a:schemeClr>
                </a:solidFill>
                <a:latin typeface="+mn-lt"/>
                <a:ea typeface="+mn-ea"/>
                <a:cs typeface="+mn-cs"/>
              </a:rPr>
            </a:fld>
            <a:endParaRPr lang="zh-CN" altLang="en-US" sz="1200">
              <a:solidFill>
                <a:schemeClr val="tx1">
                  <a:tint val="75000"/>
                </a:schemeClr>
              </a:solidFill>
              <a:latin typeface="+mn-lt"/>
              <a:ea typeface="+mn-ea"/>
              <a:cs typeface="+mn-cs"/>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Rectangle 2"/>
          <p:cNvSpPr>
            <a:spLocks noGrp="1"/>
          </p:cNvSpPr>
          <p:nvPr/>
        </p:nvSpPr>
        <p:spPr>
          <a:xfrm>
            <a:off x="833438" y="733425"/>
            <a:ext cx="7331075" cy="698500"/>
          </a:xfrm>
          <a:prstGeom prst="rect">
            <a:avLst/>
          </a:prstGeom>
          <a:noFill/>
          <a:ln w="9525">
            <a:noFill/>
            <a:miter/>
          </a:ln>
        </p:spPr>
        <p:txBody>
          <a:bodyPr anchor="ctr"/>
          <a:lstStyle>
            <a:lvl1pPr marL="0" lvl="0" indent="0" algn="l" defTabSz="914400" eaLnBrk="1" fontAlgn="base" latinLnBrk="0" hangingPunct="1">
              <a:spcBef>
                <a:spcPct val="0"/>
              </a:spcBef>
              <a:spcAft>
                <a:spcPct val="0"/>
              </a:spcAft>
              <a:buClr>
                <a:srgbClr val="000000"/>
              </a:buClr>
              <a:buNone/>
              <a:defRPr sz="4400" b="0" i="0" u="none" kern="1200" baseline="0">
                <a:solidFill>
                  <a:schemeClr val="tx2"/>
                </a:solidFill>
                <a:effectLst>
                  <a:outerShdw blurRad="38100" dist="38100" dir="2700000">
                    <a:srgbClr val="000000"/>
                  </a:outerShdw>
                </a:effectLst>
                <a:latin typeface="+mj-lt"/>
                <a:ea typeface="+mj-ea"/>
                <a:cs typeface="+mj-cs"/>
              </a:defRPr>
            </a:lvl1pPr>
          </a:lstStyle>
          <a:p>
            <a:pPr>
              <a:defRPr/>
            </a:pPr>
            <a:r>
              <a:rPr lang="en-US" altLang="zh-CN" sz="2800" b="1" noProof="1">
                <a:solidFill>
                  <a:srgbClr val="006600"/>
                </a:solidFill>
                <a:latin typeface="微软雅黑" panose="020B0503020204020204" pitchFamily="34" charset="-122"/>
                <a:ea typeface="微软雅黑" panose="020B0503020204020204" pitchFamily="34" charset="-122"/>
              </a:rPr>
              <a:t>         </a:t>
            </a:r>
            <a:r>
              <a:rPr lang="zh-CN" altLang="en-US" sz="2800" b="1" noProof="1">
                <a:solidFill>
                  <a:srgbClr val="FF0000"/>
                </a:solidFill>
                <a:latin typeface="微软雅黑" panose="020B0503020204020204" pitchFamily="34" charset="-122"/>
                <a:ea typeface="微软雅黑" panose="020B0503020204020204" pitchFamily="34" charset="-122"/>
              </a:rPr>
              <a:t>二、危险源与事故隐患的关系</a:t>
            </a:r>
            <a:endParaRPr lang="zh-CN" altLang="en-US" sz="2800" b="1" noProof="1">
              <a:solidFill>
                <a:srgbClr val="FF0000"/>
              </a:solidFill>
              <a:latin typeface="微软雅黑" panose="020B0503020204020204" pitchFamily="34" charset="-122"/>
              <a:ea typeface="微软雅黑" panose="020B0503020204020204" pitchFamily="34" charset="-122"/>
            </a:endParaRPr>
          </a:p>
        </p:txBody>
      </p:sp>
      <p:sp>
        <p:nvSpPr>
          <p:cNvPr id="309253" name="Text Box 5"/>
          <p:cNvSpPr txBox="1">
            <a:spLocks noChangeArrowheads="1"/>
          </p:cNvSpPr>
          <p:nvPr/>
        </p:nvSpPr>
        <p:spPr bwMode="auto">
          <a:xfrm>
            <a:off x="5181600" y="1352550"/>
            <a:ext cx="5365750" cy="4894263"/>
          </a:xfrm>
          <a:prstGeom prst="rect">
            <a:avLst/>
          </a:prstGeom>
          <a:noFill/>
          <a:ln>
            <a:noFill/>
          </a:ln>
          <a:effectLst>
            <a:outerShdw dist="17961" dir="2700000" algn="ctr" rotWithShape="0">
              <a:schemeClr val="accent1">
                <a:gamma/>
                <a:shade val="60000"/>
                <a:invGamma/>
              </a:schemeClr>
            </a:outerShdw>
          </a:effectLst>
        </p:spPr>
        <p:txBody>
          <a:bodyPr>
            <a:spAutoFit/>
          </a:bodyPr>
          <a:lstStyle/>
          <a:p>
            <a:pPr>
              <a:lnSpc>
                <a:spcPct val="200000"/>
              </a:lnSpc>
              <a:spcBef>
                <a:spcPct val="50000"/>
              </a:spcBef>
              <a:buFont typeface="Arial" panose="020B0604020202020204" pitchFamily="34" charset="0"/>
              <a:buNone/>
              <a:defRPr/>
            </a:pPr>
            <a:r>
              <a:rPr lang="en-US" altLang="zh-CN" sz="2400" b="1" dirty="0">
                <a:solidFill>
                  <a:srgbClr val="0000FF"/>
                </a:solidFill>
                <a:latin typeface="微软雅黑" panose="020B0503020204020204" pitchFamily="34" charset="-122"/>
                <a:ea typeface="微软雅黑" panose="020B0503020204020204" pitchFamily="34" charset="-122"/>
                <a:cs typeface="+mn-cs"/>
              </a:rPr>
              <a:t>1</a:t>
            </a:r>
            <a:r>
              <a:rPr lang="zh-CN" altLang="en-US" sz="2400" b="1" dirty="0">
                <a:solidFill>
                  <a:srgbClr val="0000FF"/>
                </a:solidFill>
                <a:latin typeface="微软雅黑" panose="020B0503020204020204" pitchFamily="34" charset="-122"/>
                <a:ea typeface="微软雅黑" panose="020B0503020204020204" pitchFamily="34" charset="-122"/>
                <a:cs typeface="+mn-cs"/>
              </a:rPr>
              <a:t>、危险源包括事故隐患；</a:t>
            </a:r>
            <a:endParaRPr lang="zh-CN" altLang="en-US" sz="2400" b="1" dirty="0">
              <a:solidFill>
                <a:srgbClr val="0000FF"/>
              </a:solidFill>
              <a:latin typeface="微软雅黑" panose="020B0503020204020204" pitchFamily="34" charset="-122"/>
              <a:ea typeface="微软雅黑" panose="020B0503020204020204" pitchFamily="34" charset="-122"/>
              <a:cs typeface="+mn-cs"/>
            </a:endParaRPr>
          </a:p>
          <a:p>
            <a:pPr>
              <a:lnSpc>
                <a:spcPct val="200000"/>
              </a:lnSpc>
              <a:spcBef>
                <a:spcPct val="50000"/>
              </a:spcBef>
              <a:buFont typeface="Arial" panose="020B0604020202020204" pitchFamily="34" charset="0"/>
              <a:buNone/>
              <a:defRPr/>
            </a:pPr>
            <a:r>
              <a:rPr lang="en-US" altLang="zh-CN" sz="2400" b="1" dirty="0">
                <a:solidFill>
                  <a:srgbClr val="0000FF"/>
                </a:solidFill>
                <a:latin typeface="微软雅黑" panose="020B0503020204020204" pitchFamily="34" charset="-122"/>
                <a:ea typeface="微软雅黑" panose="020B0503020204020204" pitchFamily="34" charset="-122"/>
                <a:cs typeface="+mn-cs"/>
              </a:rPr>
              <a:t>2</a:t>
            </a:r>
            <a:r>
              <a:rPr lang="zh-CN" altLang="en-US" sz="2400" b="1" dirty="0">
                <a:solidFill>
                  <a:srgbClr val="0000FF"/>
                </a:solidFill>
                <a:latin typeface="微软雅黑" panose="020B0503020204020204" pitchFamily="34" charset="-122"/>
                <a:ea typeface="微软雅黑" panose="020B0503020204020204" pitchFamily="34" charset="-122"/>
                <a:cs typeface="+mn-cs"/>
              </a:rPr>
              <a:t>、事故隐患是危险源，危险源不一定是事故隐患；</a:t>
            </a:r>
            <a:endParaRPr lang="zh-CN" altLang="en-US" sz="2400" b="1" dirty="0">
              <a:solidFill>
                <a:srgbClr val="0000FF"/>
              </a:solidFill>
              <a:latin typeface="微软雅黑" panose="020B0503020204020204" pitchFamily="34" charset="-122"/>
              <a:ea typeface="微软雅黑" panose="020B0503020204020204" pitchFamily="34" charset="-122"/>
              <a:cs typeface="+mn-cs"/>
            </a:endParaRPr>
          </a:p>
          <a:p>
            <a:pPr>
              <a:lnSpc>
                <a:spcPct val="200000"/>
              </a:lnSpc>
              <a:spcBef>
                <a:spcPct val="50000"/>
              </a:spcBef>
              <a:buFont typeface="Arial" panose="020B0604020202020204" pitchFamily="34" charset="0"/>
              <a:buNone/>
              <a:defRPr/>
            </a:pPr>
            <a:r>
              <a:rPr lang="en-US" altLang="zh-CN" sz="2400" b="1" dirty="0">
                <a:solidFill>
                  <a:srgbClr val="0000FF"/>
                </a:solidFill>
                <a:latin typeface="微软雅黑" panose="020B0503020204020204" pitchFamily="34" charset="-122"/>
                <a:ea typeface="微软雅黑" panose="020B0503020204020204" pitchFamily="34" charset="-122"/>
                <a:cs typeface="+mn-cs"/>
              </a:rPr>
              <a:t>3</a:t>
            </a:r>
            <a:r>
              <a:rPr lang="zh-CN" altLang="en-US" sz="2400" b="1" dirty="0">
                <a:solidFill>
                  <a:srgbClr val="0000FF"/>
                </a:solidFill>
                <a:latin typeface="微软雅黑" panose="020B0503020204020204" pitchFamily="34" charset="-122"/>
                <a:ea typeface="微软雅黑" panose="020B0503020204020204" pitchFamily="34" charset="-122"/>
                <a:cs typeface="+mn-cs"/>
              </a:rPr>
              <a:t>、危险源的现实风险达到不可承受的程度，则构成隐患。</a:t>
            </a:r>
            <a:endParaRPr lang="zh-CN" altLang="en-US" sz="2400" b="1" dirty="0">
              <a:solidFill>
                <a:srgbClr val="0000FF"/>
              </a:solidFill>
              <a:latin typeface="微软雅黑" panose="020B0503020204020204" pitchFamily="34" charset="-122"/>
              <a:ea typeface="微软雅黑" panose="020B0503020204020204" pitchFamily="34" charset="-122"/>
              <a:cs typeface="+mn-cs"/>
            </a:endParaRPr>
          </a:p>
        </p:txBody>
      </p:sp>
      <p:sp>
        <p:nvSpPr>
          <p:cNvPr id="2" name="椭圆 1"/>
          <p:cNvSpPr/>
          <p:nvPr/>
        </p:nvSpPr>
        <p:spPr>
          <a:xfrm>
            <a:off x="1377950" y="2014538"/>
            <a:ext cx="3221038" cy="2889250"/>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zh-CN" altLang="en-US" sz="2400" b="1" dirty="0">
                <a:solidFill>
                  <a:schemeClr val="accent2">
                    <a:lumMod val="50000"/>
                  </a:schemeClr>
                </a:solidFill>
              </a:rPr>
              <a:t>危险源</a:t>
            </a:r>
            <a:endParaRPr lang="zh-CN" altLang="en-US" sz="2400" b="1" dirty="0">
              <a:solidFill>
                <a:schemeClr val="accent2">
                  <a:lumMod val="50000"/>
                </a:schemeClr>
              </a:solidFill>
            </a:endParaRPr>
          </a:p>
        </p:txBody>
      </p:sp>
      <p:sp>
        <p:nvSpPr>
          <p:cNvPr id="3" name="椭圆 2"/>
          <p:cNvSpPr/>
          <p:nvPr/>
        </p:nvSpPr>
        <p:spPr>
          <a:xfrm>
            <a:off x="3192463" y="3589338"/>
            <a:ext cx="920750" cy="98107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t>隐患</a:t>
            </a:r>
            <a:endParaRPr lang="zh-CN" altLang="en-US" dirty="0"/>
          </a:p>
        </p:txBody>
      </p:sp>
      <p:sp>
        <p:nvSpPr>
          <p:cNvPr id="7" name="椭圆 6"/>
          <p:cNvSpPr/>
          <p:nvPr/>
        </p:nvSpPr>
        <p:spPr>
          <a:xfrm>
            <a:off x="3303588" y="2449513"/>
            <a:ext cx="920750" cy="98107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t>隐患</a:t>
            </a:r>
            <a:endParaRPr lang="zh-CN" altLang="en-US" dirty="0"/>
          </a:p>
        </p:txBody>
      </p:sp>
      <p:sp>
        <p:nvSpPr>
          <p:cNvPr id="8" name="灯片编号占位符 7"/>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22790A91-C62E-4423-854A-937C6EF076ED}" type="slidenum">
              <a:rPr lang="zh-CN" altLang="en-US" sz="1200">
                <a:solidFill>
                  <a:schemeClr val="tx1">
                    <a:tint val="75000"/>
                  </a:schemeClr>
                </a:solidFill>
                <a:latin typeface="+mn-lt"/>
                <a:ea typeface="+mn-ea"/>
                <a:cs typeface="+mn-cs"/>
              </a:rPr>
            </a:fld>
            <a:endParaRPr lang="zh-CN" altLang="en-US" sz="1200">
              <a:solidFill>
                <a:schemeClr val="tx1">
                  <a:tint val="75000"/>
                </a:schemeClr>
              </a:solidFill>
              <a:latin typeface="+mn-lt"/>
              <a:ea typeface="+mn-ea"/>
              <a:cs typeface="+mn-cs"/>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9"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1" name="文本框 99"/>
          <p:cNvSpPr txBox="1">
            <a:spLocks noChangeArrowheads="1"/>
          </p:cNvSpPr>
          <p:nvPr/>
        </p:nvSpPr>
        <p:spPr bwMode="auto">
          <a:xfrm>
            <a:off x="470646" y="1312863"/>
            <a:ext cx="10972801" cy="4555093"/>
          </a:xfrm>
          <a:prstGeom prst="rect">
            <a:avLst/>
          </a:prstGeom>
          <a:noFill/>
          <a:ln w="9525">
            <a:noFill/>
            <a:miter lim="800000"/>
          </a:ln>
        </p:spPr>
        <p:txBody>
          <a:bodyPr wrap="square">
            <a:spAutoFit/>
          </a:bodyPr>
          <a:lstStyle/>
          <a:p>
            <a:pPr indent="358775" eaLnBrk="0" hangingPunct="0"/>
            <a:r>
              <a:rPr lang="en-US" altLang="zh-CN" b="1" dirty="0">
                <a:latin typeface="Times New Roman" panose="02020603050405020304" pitchFamily="18" charset="0"/>
                <a:ea typeface="宋体" panose="02010600030101010101" pitchFamily="2" charset="-122"/>
              </a:rPr>
              <a:t>1 </a:t>
            </a:r>
            <a:r>
              <a:rPr lang="zh-CN" altLang="en-US" b="1" dirty="0">
                <a:latin typeface="Times New Roman" panose="02020603050405020304" pitchFamily="18" charset="0"/>
                <a:ea typeface="宋体" panose="02010600030101010101" pitchFamily="2" charset="-122"/>
              </a:rPr>
              <a:t>综合性检查</a:t>
            </a:r>
            <a:r>
              <a:rPr lang="zh-CN" altLang="en-US" dirty="0">
                <a:latin typeface="Times New Roman" panose="02020603050405020304" pitchFamily="18" charset="0"/>
                <a:ea typeface="宋体" panose="02010600030101010101" pitchFamily="2" charset="-122"/>
              </a:rPr>
              <a:t>是指以保障安全生产为目的，以安全责任制、各项专业管理制度和安全生产管理制度落实情况为重点，各有关专业和部门共同参与的全面检查。</a:t>
            </a:r>
            <a:endParaRPr lang="zh-CN" altLang="en-US" sz="1000" dirty="0">
              <a:ea typeface="宋体" panose="02010600030101010101" pitchFamily="2" charset="-122"/>
            </a:endParaRPr>
          </a:p>
          <a:p>
            <a:pPr indent="358775" eaLnBrk="0" hangingPunct="0"/>
            <a:r>
              <a:rPr lang="en-US" altLang="zh-CN" b="1" dirty="0">
                <a:latin typeface="Times New Roman" panose="02020603050405020304" pitchFamily="18" charset="0"/>
                <a:ea typeface="宋体" panose="02010600030101010101" pitchFamily="2" charset="-122"/>
              </a:rPr>
              <a:t>2 </a:t>
            </a:r>
            <a:r>
              <a:rPr lang="zh-CN" altLang="en-US" b="1" dirty="0">
                <a:latin typeface="Times New Roman" panose="02020603050405020304" pitchFamily="18" charset="0"/>
                <a:ea typeface="宋体" panose="02010600030101010101" pitchFamily="2" charset="-122"/>
              </a:rPr>
              <a:t>专业检查</a:t>
            </a:r>
            <a:r>
              <a:rPr lang="zh-CN" altLang="en-US" dirty="0">
                <a:latin typeface="Times New Roman" panose="02020603050405020304" pitchFamily="18" charset="0"/>
                <a:ea typeface="宋体" panose="02010600030101010101" pitchFamily="2" charset="-122"/>
              </a:rPr>
              <a:t>主要是指对区域位置及总图布置、工艺、设备、电气、仪表、储运、消防和公用工程等系统分别进行的专业检查。</a:t>
            </a:r>
            <a:endParaRPr lang="zh-CN" altLang="en-US" sz="1000" dirty="0">
              <a:ea typeface="宋体" panose="02010600030101010101" pitchFamily="2" charset="-122"/>
            </a:endParaRPr>
          </a:p>
          <a:p>
            <a:pPr indent="358775" eaLnBrk="0" hangingPunct="0"/>
            <a:r>
              <a:rPr lang="en-US" altLang="zh-CN" b="1" dirty="0">
                <a:latin typeface="Times New Roman" panose="02020603050405020304" pitchFamily="18" charset="0"/>
                <a:ea typeface="宋体" panose="02010600030101010101" pitchFamily="2" charset="-122"/>
              </a:rPr>
              <a:t>3 </a:t>
            </a:r>
            <a:r>
              <a:rPr lang="zh-CN" altLang="en-US" b="1" dirty="0">
                <a:latin typeface="Times New Roman" panose="02020603050405020304" pitchFamily="18" charset="0"/>
                <a:ea typeface="宋体" panose="02010600030101010101" pitchFamily="2" charset="-122"/>
              </a:rPr>
              <a:t>季节性检查</a:t>
            </a:r>
            <a:r>
              <a:rPr lang="zh-CN" altLang="en-US" dirty="0">
                <a:latin typeface="Times New Roman" panose="02020603050405020304" pitchFamily="18" charset="0"/>
                <a:ea typeface="宋体" panose="02010600030101010101" pitchFamily="2" charset="-122"/>
              </a:rPr>
              <a:t>是指根据各季节特点开展的专项隐患检查，主要包括：</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a:t>
            </a:r>
            <a:r>
              <a:rPr lang="zh-CN" altLang="en-US" dirty="0">
                <a:latin typeface="Times New Roman" panose="02020603050405020304" pitchFamily="18" charset="0"/>
                <a:ea typeface="宋体" panose="02010600030101010101" pitchFamily="2" charset="-122"/>
              </a:rPr>
              <a:t>）春季以防雷、防静电、防解冻泄漏、防解冻坍塌为重点；</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2</a:t>
            </a:r>
            <a:r>
              <a:rPr lang="zh-CN" altLang="en-US" dirty="0">
                <a:latin typeface="Times New Roman" panose="02020603050405020304" pitchFamily="18" charset="0"/>
                <a:ea typeface="宋体" panose="02010600030101010101" pitchFamily="2" charset="-122"/>
              </a:rPr>
              <a:t>）夏季以防雷暴、防设备容器高温超压、防台风、防洪、防暑降温为重点；</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3</a:t>
            </a:r>
            <a:r>
              <a:rPr lang="zh-CN" altLang="en-US" dirty="0">
                <a:latin typeface="Times New Roman" panose="02020603050405020304" pitchFamily="18" charset="0"/>
                <a:ea typeface="宋体" panose="02010600030101010101" pitchFamily="2" charset="-122"/>
              </a:rPr>
              <a:t>）秋季以防雷暴、防火、防静电、防凝保温为重点；</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4</a:t>
            </a:r>
            <a:r>
              <a:rPr lang="zh-CN" altLang="en-US" dirty="0">
                <a:latin typeface="Times New Roman" panose="02020603050405020304" pitchFamily="18" charset="0"/>
                <a:ea typeface="宋体" panose="02010600030101010101" pitchFamily="2" charset="-122"/>
              </a:rPr>
              <a:t>）冬季以防火、防爆、防雪、防冻防凝、防滑、防静电为重点。</a:t>
            </a:r>
            <a:endParaRPr lang="zh-CN" altLang="en-US" sz="1000" dirty="0">
              <a:ea typeface="宋体" panose="02010600030101010101" pitchFamily="2" charset="-122"/>
            </a:endParaRPr>
          </a:p>
          <a:p>
            <a:pPr indent="358775" eaLnBrk="0" hangingPunct="0"/>
            <a:r>
              <a:rPr lang="en-US" altLang="zh-CN" b="1" dirty="0">
                <a:latin typeface="Times New Roman" panose="02020603050405020304" pitchFamily="18" charset="0"/>
                <a:ea typeface="宋体" panose="02010600030101010101" pitchFamily="2" charset="-122"/>
              </a:rPr>
              <a:t>4 </a:t>
            </a:r>
            <a:r>
              <a:rPr lang="zh-CN" altLang="en-US" b="1" dirty="0">
                <a:latin typeface="Times New Roman" panose="02020603050405020304" pitchFamily="18" charset="0"/>
                <a:ea typeface="宋体" panose="02010600030101010101" pitchFamily="2" charset="-122"/>
              </a:rPr>
              <a:t>日常检查</a:t>
            </a:r>
            <a:r>
              <a:rPr lang="zh-CN" altLang="en-US" dirty="0">
                <a:latin typeface="Times New Roman" panose="02020603050405020304" pitchFamily="18" charset="0"/>
                <a:ea typeface="宋体" panose="02010600030101010101" pitchFamily="2" charset="-122"/>
              </a:rPr>
              <a:t>是指班组、岗位员工的交接班检查和班中巡回检查，以及基层单位领导和工艺、设备、电气、仪表、安全等专业技术人员的日常性检查。日常隐患排查要加强对关 键装置、要害部位、关键环节、重大危险源的检查和巡查。</a:t>
            </a:r>
            <a:endParaRPr lang="zh-CN" altLang="en-US" sz="1000" dirty="0">
              <a:ea typeface="宋体" panose="02010600030101010101" pitchFamily="2" charset="-122"/>
            </a:endParaRPr>
          </a:p>
          <a:p>
            <a:pPr indent="358775" eaLnBrk="0" hangingPunct="0"/>
            <a:r>
              <a:rPr lang="en-US" altLang="zh-CN" b="1" dirty="0">
                <a:latin typeface="Times New Roman" panose="02020603050405020304" pitchFamily="18" charset="0"/>
                <a:ea typeface="宋体" panose="02010600030101010101" pitchFamily="2" charset="-122"/>
              </a:rPr>
              <a:t>5 </a:t>
            </a:r>
            <a:r>
              <a:rPr lang="zh-CN" altLang="en-US" b="1" dirty="0">
                <a:latin typeface="Times New Roman" panose="02020603050405020304" pitchFamily="18" charset="0"/>
                <a:ea typeface="宋体" panose="02010600030101010101" pitchFamily="2" charset="-122"/>
              </a:rPr>
              <a:t>节假日检查</a:t>
            </a:r>
            <a:r>
              <a:rPr lang="zh-CN" altLang="en-US" dirty="0">
                <a:latin typeface="Times New Roman" panose="02020603050405020304" pitchFamily="18" charset="0"/>
                <a:ea typeface="宋体" panose="02010600030101010101" pitchFamily="2" charset="-122"/>
              </a:rPr>
              <a:t>主要是指在重大活动和节假日前，对装置生产是否存在异常状况和隐患、备用设备状态、备品备件、生产及应急物资储备、保运力量安排、企业保卫、应急工作等进行的检查，特别是要对节日期间干部带班值班、机电仪保运及紧急抢修力量安排、备件及各类物资储备和应急工作进行重点检查。</a:t>
            </a:r>
            <a:endParaRPr lang="zh-CN" altLang="en-US" sz="1000" dirty="0">
              <a:ea typeface="宋体" panose="02010600030101010101" pitchFamily="2" charset="-122"/>
            </a:endParaRPr>
          </a:p>
          <a:p>
            <a:pPr indent="358775" eaLnBrk="0" hangingPunct="0"/>
            <a:r>
              <a:rPr lang="en-US" altLang="zh-CN" b="1" dirty="0">
                <a:latin typeface="Times New Roman" panose="02020603050405020304" pitchFamily="18" charset="0"/>
                <a:ea typeface="宋体" panose="02010600030101010101" pitchFamily="2" charset="-122"/>
              </a:rPr>
              <a:t>6</a:t>
            </a:r>
            <a:r>
              <a:rPr lang="zh-CN" altLang="en-US" b="1" dirty="0">
                <a:latin typeface="Times New Roman" panose="02020603050405020304" pitchFamily="18" charset="0"/>
                <a:ea typeface="宋体" panose="02010600030101010101" pitchFamily="2" charset="-122"/>
              </a:rPr>
              <a:t>事故类比隐患排查</a:t>
            </a:r>
            <a:r>
              <a:rPr lang="zh-CN" altLang="en-US" dirty="0">
                <a:latin typeface="Times New Roman" panose="02020603050405020304" pitchFamily="18" charset="0"/>
                <a:ea typeface="宋体" panose="02010600030101010101" pitchFamily="2" charset="-122"/>
              </a:rPr>
              <a:t>是对企业内和同类企业发生事故后的举一反三的安全检查。</a:t>
            </a:r>
            <a:endParaRPr lang="zh-CN" altLang="en-US" sz="2000" b="1" noProof="1">
              <a:solidFill>
                <a:srgbClr val="000000"/>
              </a:solidFill>
              <a:latin typeface="微软雅黑" panose="020B0503020204020204" pitchFamily="34" charset="-122"/>
              <a:ea typeface="微软雅黑" panose="020B0503020204020204" pitchFamily="34" charset="-122"/>
            </a:endParaRPr>
          </a:p>
        </p:txBody>
      </p:sp>
      <p:sp>
        <p:nvSpPr>
          <p:cNvPr id="148482" name="文本框 3"/>
          <p:cNvSpPr txBox="1">
            <a:spLocks noChangeArrowheads="1"/>
          </p:cNvSpPr>
          <p:nvPr/>
        </p:nvSpPr>
        <p:spPr bwMode="auto">
          <a:xfrm>
            <a:off x="512763" y="679450"/>
            <a:ext cx="7600950" cy="521970"/>
          </a:xfrm>
          <a:prstGeom prst="rect">
            <a:avLst/>
          </a:prstGeom>
          <a:noFill/>
          <a:ln w="9525">
            <a:noFill/>
            <a:miter lim="800000"/>
          </a:ln>
        </p:spPr>
        <p:txBody>
          <a:bodyPr>
            <a:spAutoFit/>
          </a:bodyPr>
          <a:lstStyle/>
          <a:p>
            <a:pPr>
              <a:buFont typeface="Arial" panose="020B0604020202020204" pitchFamily="34" charset="0"/>
              <a:buNone/>
            </a:pPr>
            <a:r>
              <a:rPr lang="en-US" altLang="zh-CN" sz="2800" b="1">
                <a:latin typeface="微软雅黑" panose="020B0503020204020204" pitchFamily="34" charset="-122"/>
                <a:ea typeface="微软雅黑" panose="020B0503020204020204" pitchFamily="34" charset="-122"/>
              </a:rPr>
              <a:t>      </a:t>
            </a:r>
            <a:r>
              <a:rPr lang="zh-CN" altLang="en-US" sz="2800" b="1">
                <a:solidFill>
                  <a:srgbClr val="FF0000"/>
                </a:solidFill>
                <a:latin typeface="微软雅黑" panose="020B0503020204020204" pitchFamily="34" charset="-122"/>
                <a:ea typeface="微软雅黑" panose="020B0503020204020204" pitchFamily="34" charset="-122"/>
              </a:rPr>
              <a:t>三</a:t>
            </a:r>
            <a:r>
              <a:rPr lang="en-US" altLang="zh-CN" sz="2800" b="1">
                <a:solidFill>
                  <a:srgbClr val="FF0000"/>
                </a:solidFill>
                <a:latin typeface="微软雅黑" panose="020B0503020204020204" pitchFamily="34" charset="-122"/>
                <a:ea typeface="微软雅黑" panose="020B0503020204020204" pitchFamily="34" charset="-122"/>
              </a:rPr>
              <a:t>.</a:t>
            </a:r>
            <a:r>
              <a:rPr lang="zh-CN" altLang="en-US" sz="2800" b="1">
                <a:solidFill>
                  <a:srgbClr val="FF0000"/>
                </a:solidFill>
                <a:latin typeface="微软雅黑" panose="020B0503020204020204" pitchFamily="34" charset="-122"/>
                <a:ea typeface="微软雅黑" panose="020B0503020204020204" pitchFamily="34" charset="-122"/>
              </a:rPr>
              <a:t>隐患排查分类</a:t>
            </a:r>
            <a:endParaRPr lang="zh-CN" altLang="en-US" sz="2800" b="1">
              <a:solidFill>
                <a:srgbClr val="FF0000"/>
              </a:solidFill>
              <a:latin typeface="微软雅黑" panose="020B0503020204020204" pitchFamily="34" charset="-122"/>
              <a:ea typeface="微软雅黑" panose="020B0503020204020204" pitchFamily="34" charset="-122"/>
            </a:endParaRPr>
          </a:p>
        </p:txBody>
      </p:sp>
      <p:sp>
        <p:nvSpPr>
          <p:cNvPr id="4" name="灯片编号占位符 3"/>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2018CBD4-CC55-4D5E-9636-18246ABE466A}" type="slidenum">
              <a:rPr lang="zh-CN" altLang="en-US" sz="1200">
                <a:solidFill>
                  <a:schemeClr val="tx1">
                    <a:tint val="75000"/>
                  </a:schemeClr>
                </a:solidFill>
                <a:latin typeface="+mn-lt"/>
                <a:ea typeface="+mn-ea"/>
                <a:cs typeface="+mn-cs"/>
              </a:rPr>
            </a:fld>
            <a:endParaRPr lang="zh-CN" altLang="en-US" sz="1200">
              <a:solidFill>
                <a:schemeClr val="tx1">
                  <a:tint val="75000"/>
                </a:schemeClr>
              </a:solidFill>
              <a:latin typeface="+mn-lt"/>
              <a:ea typeface="+mn-ea"/>
              <a:cs typeface="+mn-cs"/>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sz="5400">
                <a:sym typeface="+mn-ea"/>
              </a:rPr>
              <a:t>什么是双重预防机制</a:t>
            </a:r>
            <a:br>
              <a:rPr lang="zh-CN" altLang="en-US"/>
            </a:br>
            <a:endParaRPr lang="zh-CN" altLang="en-US"/>
          </a:p>
        </p:txBody>
      </p:sp>
      <p:sp>
        <p:nvSpPr>
          <p:cNvPr id="3" name="内容占位符 2"/>
          <p:cNvSpPr>
            <a:spLocks noGrp="1"/>
          </p:cNvSpPr>
          <p:nvPr>
            <p:ph idx="1"/>
          </p:nvPr>
        </p:nvSpPr>
        <p:spPr/>
        <p:txBody>
          <a:bodyPr/>
          <a:p>
            <a:pPr marL="0" indent="0">
              <a:buNone/>
            </a:pPr>
            <a:r>
              <a:rPr lang="en-US" altLang="zh-CN"/>
              <a:t>   </a:t>
            </a:r>
            <a:r>
              <a:rPr lang="en-US" altLang="zh-CN" sz="4000"/>
              <a:t> </a:t>
            </a:r>
            <a:r>
              <a:rPr lang="zh-CN" altLang="en-US" sz="4000"/>
              <a:t>什么是隐患排查治理？所谓隐患排查治理，是指根据国家安全生产法律、法规，利用安全生产管理相关方法，对生产经营单位的人 、机械设备 、工作环境和生产管理进行逐项排查，目的是发现安全生产事故隐患。发现隐患后，根据各种治理手段，将其消除，从而 把生产安全事故消灭在萌芽状态，达到安全生产的目标。</a:t>
            </a:r>
            <a:endParaRPr lang="zh-CN" altLang="en-US" sz="40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5" name="文本框 1"/>
          <p:cNvSpPr txBox="1">
            <a:spLocks noChangeArrowheads="1"/>
          </p:cNvSpPr>
          <p:nvPr/>
        </p:nvSpPr>
        <p:spPr bwMode="auto">
          <a:xfrm>
            <a:off x="569913" y="1069975"/>
            <a:ext cx="10739063" cy="4523105"/>
          </a:xfrm>
          <a:prstGeom prst="rect">
            <a:avLst/>
          </a:prstGeom>
          <a:noFill/>
          <a:ln w="9525">
            <a:noFill/>
            <a:miter lim="800000"/>
          </a:ln>
        </p:spPr>
        <p:txBody>
          <a:bodyPr wrap="square">
            <a:spAutoFit/>
          </a:bodyPr>
          <a:lstStyle/>
          <a:p>
            <a:pPr indent="358775" algn="l" eaLnBrk="0" hangingPunct="0">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四</a:t>
            </a:r>
            <a:r>
              <a:rPr lang="en-US" altLang="zh-CN" sz="2800" b="1" dirty="0">
                <a:solidFill>
                  <a:srgbClr val="FF0000"/>
                </a:solidFill>
                <a:latin typeface="黑体" panose="02010609060101010101" pitchFamily="49" charset="-122"/>
                <a:ea typeface="黑体" panose="02010609060101010101" pitchFamily="49" charset="-122"/>
              </a:rPr>
              <a:t>.</a:t>
            </a:r>
            <a:r>
              <a:rPr lang="zh-CN" altLang="en-US" sz="2800" b="1" dirty="0">
                <a:solidFill>
                  <a:srgbClr val="FF0000"/>
                </a:solidFill>
                <a:latin typeface="黑体" panose="02010609060101010101" pitchFamily="49" charset="-122"/>
                <a:ea typeface="黑体" panose="02010609060101010101" pitchFamily="49" charset="-122"/>
              </a:rPr>
              <a:t>职责</a:t>
            </a:r>
            <a:endParaRPr lang="zh-CN" altLang="en-US" sz="36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a:p>
            <a:pPr indent="358775" eaLnBrk="0" hangingPunct="0">
              <a:buFont typeface="Arial" panose="020B0604020202020204" pitchFamily="34" charset="0"/>
              <a:buNone/>
            </a:pPr>
            <a:r>
              <a:rPr lang="en-US" altLang="zh-CN" sz="2000" b="1" dirty="0">
                <a:latin typeface="Times New Roman" panose="02020603050405020304" pitchFamily="18" charset="0"/>
                <a:ea typeface="宋体" panose="02010600030101010101" pitchFamily="2" charset="-122"/>
                <a:cs typeface="Times New Roman" panose="02020603050405020304" pitchFamily="18" charset="0"/>
              </a:rPr>
              <a:t>1</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企业是事故隐患排查、治理、报告和防控的责任主体，应当建立健全事故隐患排查治理制度，完善事故隐患自查、自改、自报的管理机制，落实从主要负责人到每位从业人员的事故隐患排查治理和防控责任，并加强对落实情况的监督考核，保证隐患排查治理的落实。</a:t>
            </a:r>
            <a:endParaRPr lang="zh-CN" altLang="en-US" sz="1000" dirty="0">
              <a:ea typeface="宋体" panose="02010600030101010101" pitchFamily="2" charset="-122"/>
              <a:cs typeface="Times New Roman" panose="02020603050405020304" pitchFamily="18" charset="0"/>
            </a:endParaRPr>
          </a:p>
          <a:p>
            <a:pPr indent="358775" eaLnBrk="0" hangingPunct="0">
              <a:buFont typeface="Arial" panose="020B0604020202020204" pitchFamily="34" charset="0"/>
              <a:buNone/>
            </a:pPr>
            <a:r>
              <a:rPr lang="en-US" altLang="zh-CN" sz="2000" b="1" dirty="0">
                <a:latin typeface="Times New Roman" panose="02020603050405020304" pitchFamily="18" charset="0"/>
                <a:ea typeface="宋体" panose="02010600030101010101" pitchFamily="2" charset="-122"/>
                <a:cs typeface="Times New Roman" panose="02020603050405020304" pitchFamily="18" charset="0"/>
              </a:rPr>
              <a:t>2</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dirty="0">
                <a:solidFill>
                  <a:srgbClr val="FF3300"/>
                </a:solidFill>
                <a:latin typeface="Times New Roman" panose="02020603050405020304" pitchFamily="18" charset="0"/>
                <a:ea typeface="宋体" panose="02010600030101010101" pitchFamily="2" charset="-122"/>
                <a:cs typeface="Times New Roman" panose="02020603050405020304" pitchFamily="18" charset="0"/>
              </a:rPr>
              <a:t>企业主要负责人</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对本单位事故隐患排查治理工作全面负责，</a:t>
            </a:r>
            <a:r>
              <a:rPr lang="zh-CN" altLang="en-US" sz="2000"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各分管负责人</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对分管业务范围内的事故隐患排查治理工作负责。</a:t>
            </a:r>
            <a:endParaRPr lang="zh-CN" altLang="en-US" sz="1000" dirty="0">
              <a:ea typeface="宋体" panose="02010600030101010101" pitchFamily="2" charset="-122"/>
              <a:cs typeface="Times New Roman" panose="02020603050405020304" pitchFamily="18" charset="0"/>
            </a:endParaRPr>
          </a:p>
          <a:p>
            <a:pPr indent="358775" eaLnBrk="0" hangingPunct="0">
              <a:buFont typeface="Arial" panose="020B0604020202020204" pitchFamily="34" charset="0"/>
              <a:buNone/>
            </a:pPr>
            <a:r>
              <a:rPr lang="en-US" altLang="zh-CN" sz="2000" b="1" dirty="0">
                <a:latin typeface="Times New Roman" panose="02020603050405020304" pitchFamily="18" charset="0"/>
                <a:ea typeface="宋体" panose="02010600030101010101" pitchFamily="2" charset="-122"/>
                <a:cs typeface="Times New Roman" panose="02020603050405020304" pitchFamily="18" charset="0"/>
              </a:rPr>
              <a:t>2.1</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dirty="0">
                <a:solidFill>
                  <a:srgbClr val="FF3300"/>
                </a:solidFill>
                <a:latin typeface="Times New Roman" panose="02020603050405020304" pitchFamily="18" charset="0"/>
                <a:ea typeface="宋体" panose="02010600030101010101" pitchFamily="2" charset="-122"/>
                <a:cs typeface="Times New Roman" panose="02020603050405020304" pitchFamily="18" charset="0"/>
              </a:rPr>
              <a:t>企业主要负责人</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保证隐患治理资金投入，及时掌握重大隐患治理情况，治理重大隐患前督促有关部门制定有效的防范措施。</a:t>
            </a:r>
            <a:endParaRPr lang="zh-CN" altLang="en-US" sz="1000" dirty="0">
              <a:ea typeface="宋体" panose="02010600030101010101" pitchFamily="2" charset="-122"/>
              <a:cs typeface="Times New Roman" panose="02020603050405020304" pitchFamily="18" charset="0"/>
            </a:endParaRPr>
          </a:p>
          <a:p>
            <a:pPr indent="358775" eaLnBrk="0" hangingPunct="0">
              <a:buFont typeface="Arial" panose="020B0604020202020204" pitchFamily="34" charset="0"/>
              <a:buNone/>
            </a:pPr>
            <a:r>
              <a:rPr lang="en-US" altLang="zh-CN" sz="2000" b="1" dirty="0">
                <a:latin typeface="Times New Roman" panose="02020603050405020304" pitchFamily="18" charset="0"/>
                <a:ea typeface="宋体" panose="02010600030101010101" pitchFamily="2" charset="-122"/>
                <a:cs typeface="Times New Roman" panose="02020603050405020304" pitchFamily="18" charset="0"/>
              </a:rPr>
              <a:t>2.2</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dirty="0">
                <a:solidFill>
                  <a:srgbClr val="FF3300"/>
                </a:solidFill>
                <a:latin typeface="Times New Roman" panose="02020603050405020304" pitchFamily="18" charset="0"/>
                <a:ea typeface="宋体" panose="02010600030101010101" pitchFamily="2" charset="-122"/>
                <a:cs typeface="Times New Roman" panose="02020603050405020304" pitchFamily="18" charset="0"/>
              </a:rPr>
              <a:t>企业分管负责人</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负责督促、检查企业隐患排查治理制度落实情况，定期召开会议研究解决隐患排查治理工作中出现的问题，及时向主要负责人报告重大情况，对本单位无力解决的重大隐患，及时向上级有关部门提出报告。</a:t>
            </a:r>
            <a:endParaRPr lang="zh-CN" altLang="en-US" sz="1000" dirty="0">
              <a:ea typeface="宋体" panose="02010600030101010101" pitchFamily="2" charset="-122"/>
              <a:cs typeface="Times New Roman" panose="02020603050405020304" pitchFamily="18" charset="0"/>
            </a:endParaRPr>
          </a:p>
          <a:p>
            <a:pPr indent="358775" eaLnBrk="0" hangingPunct="0">
              <a:buFont typeface="Arial" panose="020B0604020202020204" pitchFamily="34" charset="0"/>
              <a:buNone/>
            </a:pPr>
            <a:r>
              <a:rPr lang="en-US" altLang="zh-CN" sz="2000" b="1" dirty="0">
                <a:latin typeface="Times New Roman" panose="02020603050405020304" pitchFamily="18" charset="0"/>
                <a:ea typeface="宋体" panose="02010600030101010101" pitchFamily="2" charset="-122"/>
                <a:cs typeface="Times New Roman" panose="02020603050405020304" pitchFamily="18" charset="0"/>
              </a:rPr>
              <a:t>3</a:t>
            </a:r>
            <a:r>
              <a:rPr lang="en-US" altLang="zh-CN" sz="2000" dirty="0">
                <a:latin typeface="Times New Roman" panose="02020603050405020304" pitchFamily="18" charset="0"/>
                <a:ea typeface="宋体" panose="02010600030101010101" pitchFamily="2" charset="-122"/>
                <a:cs typeface="Times New Roman" panose="02020603050405020304" pitchFamily="18" charset="0"/>
              </a:rPr>
              <a:t> </a:t>
            </a:r>
            <a:r>
              <a:rPr lang="zh-CN" altLang="en-US" sz="2000" dirty="0">
                <a:solidFill>
                  <a:srgbClr val="FF3300"/>
                </a:solidFill>
                <a:latin typeface="Times New Roman" panose="02020603050405020304" pitchFamily="18" charset="0"/>
                <a:ea typeface="宋体" panose="02010600030101010101" pitchFamily="2" charset="-122"/>
                <a:cs typeface="Times New Roman" panose="02020603050405020304" pitchFamily="18" charset="0"/>
              </a:rPr>
              <a:t>企业安全或生产调度部门</a:t>
            </a:r>
            <a:r>
              <a:rPr lang="zh-CN" altLang="en-US" sz="2000" dirty="0">
                <a:latin typeface="Times New Roman" panose="02020603050405020304" pitchFamily="18" charset="0"/>
                <a:ea typeface="宋体" panose="02010600030101010101" pitchFamily="2" charset="-122"/>
                <a:cs typeface="Times New Roman" panose="02020603050405020304" pitchFamily="18" charset="0"/>
              </a:rPr>
              <a:t>在接到有关自然灾害预报时，应当及时向各单位发出预警通知。发生自然灾害可能危及生产装置运行和人员安全的情况时，应当及时采取撤离人员、停止作业、加强监测等安全措施。</a:t>
            </a:r>
            <a:endParaRPr lang="zh-CN" altLang="en-US" sz="1000" dirty="0">
              <a:ea typeface="宋体" panose="02010600030101010101" pitchFamily="2" charset="-122"/>
              <a:cs typeface="Times New Roman" panose="02020603050405020304" pitchFamily="18" charset="0"/>
            </a:endParaRPr>
          </a:p>
        </p:txBody>
      </p:sp>
      <p:sp>
        <p:nvSpPr>
          <p:cNvPr id="3" name="灯片编号占位符 2"/>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C7E5C548-5A8C-48C7-8091-ACB31E4285B3}" type="slidenum">
              <a:rPr lang="zh-CN" altLang="en-US" sz="1200">
                <a:solidFill>
                  <a:schemeClr val="tx1">
                    <a:tint val="75000"/>
                  </a:schemeClr>
                </a:solidFill>
                <a:latin typeface="+mn-lt"/>
                <a:ea typeface="+mn-ea"/>
                <a:cs typeface="+mn-cs"/>
              </a:rPr>
            </a:fld>
            <a:endParaRPr lang="zh-CN" altLang="en-US" sz="1200">
              <a:solidFill>
                <a:schemeClr val="tx1">
                  <a:tint val="75000"/>
                </a:schemeClr>
              </a:solidFill>
              <a:latin typeface="+mn-lt"/>
              <a:ea typeface="+mn-ea"/>
              <a:cs typeface="+mn-cs"/>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29" name="矩形 1"/>
          <p:cNvSpPr>
            <a:spLocks noChangeArrowheads="1"/>
          </p:cNvSpPr>
          <p:nvPr/>
        </p:nvSpPr>
        <p:spPr bwMode="auto">
          <a:xfrm>
            <a:off x="696073" y="1042970"/>
            <a:ext cx="10080625" cy="5250796"/>
          </a:xfrm>
          <a:prstGeom prst="rect">
            <a:avLst/>
          </a:prstGeom>
          <a:noFill/>
          <a:ln w="9525">
            <a:noFill/>
            <a:miter lim="800000"/>
          </a:ln>
        </p:spPr>
        <p:txBody>
          <a:bodyPr>
            <a:spAutoFit/>
          </a:bodyPr>
          <a:lstStyle/>
          <a:p>
            <a:pPr indent="358775" eaLnBrk="0" hangingPunct="0">
              <a:lnSpc>
                <a:spcPts val="2700"/>
              </a:lnSpc>
            </a:pPr>
            <a:r>
              <a:rPr lang="en-US" altLang="zh-CN" b="1" dirty="0">
                <a:latin typeface="Times New Roman" panose="02020603050405020304" pitchFamily="18" charset="0"/>
                <a:ea typeface="宋体" panose="02010600030101010101" pitchFamily="2" charset="-122"/>
              </a:rPr>
              <a:t>4 </a:t>
            </a:r>
            <a:r>
              <a:rPr lang="zh-CN" altLang="en-US" dirty="0">
                <a:solidFill>
                  <a:srgbClr val="FF3300"/>
                </a:solidFill>
                <a:latin typeface="Times New Roman" panose="02020603050405020304" pitchFamily="18" charset="0"/>
                <a:ea typeface="宋体" panose="02010600030101010101" pitchFamily="2" charset="-122"/>
              </a:rPr>
              <a:t>企业安全管理部门</a:t>
            </a:r>
            <a:r>
              <a:rPr lang="zh-CN" altLang="en-US" dirty="0">
                <a:latin typeface="Times New Roman" panose="02020603050405020304" pitchFamily="18" charset="0"/>
                <a:ea typeface="宋体" panose="02010600030101010101" pitchFamily="2" charset="-122"/>
              </a:rPr>
              <a:t>负责公司（厂）级安全检查的组织、实施、验证，同时应当如实记录事故隐患排查治理情况，并向从业人员通报；负责公司各类事故隐患排查、评估、整改的评审评价工作；负责各单位上报事故隐患的统计、汇总工作；负责定期组织各专业职能管理部门和各专业技术委员会或人员评审、修订安全检查（隐患排查治理）制度和安全检查表，不断提高安全检查深度和广度。</a:t>
            </a:r>
            <a:endParaRPr lang="zh-CN" altLang="en-US" sz="1000" dirty="0">
              <a:latin typeface="Calibri" panose="020F0502020204030204" charset="0"/>
              <a:ea typeface="宋体" panose="02010600030101010101" pitchFamily="2" charset="-122"/>
            </a:endParaRPr>
          </a:p>
          <a:p>
            <a:pPr indent="358775" eaLnBrk="0" hangingPunct="0">
              <a:lnSpc>
                <a:spcPts val="2700"/>
              </a:lnSpc>
            </a:pPr>
            <a:r>
              <a:rPr lang="en-US" altLang="zh-CN" b="1" dirty="0">
                <a:latin typeface="Times New Roman" panose="02020603050405020304" pitchFamily="18" charset="0"/>
                <a:ea typeface="宋体" panose="02010600030101010101" pitchFamily="2" charset="-122"/>
              </a:rPr>
              <a:t>5</a:t>
            </a:r>
            <a:r>
              <a:rPr lang="en-US" altLang="zh-CN" dirty="0">
                <a:latin typeface="Times New Roman" panose="02020603050405020304" pitchFamily="18" charset="0"/>
                <a:ea typeface="宋体" panose="02010600030101010101" pitchFamily="2" charset="-122"/>
              </a:rPr>
              <a:t> </a:t>
            </a:r>
            <a:r>
              <a:rPr lang="zh-CN" altLang="en-US" dirty="0">
                <a:solidFill>
                  <a:srgbClr val="FF3300"/>
                </a:solidFill>
                <a:latin typeface="Times New Roman" panose="02020603050405020304" pitchFamily="18" charset="0"/>
                <a:ea typeface="宋体" panose="02010600030101010101" pitchFamily="2" charset="-122"/>
              </a:rPr>
              <a:t>企业各级生产经营单位的主要负责人和分管负责人</a:t>
            </a:r>
            <a:r>
              <a:rPr lang="zh-CN" altLang="en-US" dirty="0">
                <a:latin typeface="Times New Roman" panose="02020603050405020304" pitchFamily="18" charset="0"/>
                <a:ea typeface="宋体" panose="02010600030101010101" pitchFamily="2" charset="-122"/>
              </a:rPr>
              <a:t>负责组织本单位安全生产检查，落实安全生产事故隐患的整改。</a:t>
            </a:r>
            <a:r>
              <a:rPr lang="zh-CN" altLang="en-US" dirty="0">
                <a:solidFill>
                  <a:srgbClr val="FF3300"/>
                </a:solidFill>
                <a:latin typeface="Times New Roman" panose="02020603050405020304" pitchFamily="18" charset="0"/>
                <a:ea typeface="宋体" panose="02010600030101010101" pitchFamily="2" charset="-122"/>
              </a:rPr>
              <a:t>所属安全管理部门和专业职能科室、车间、工段（班组）</a:t>
            </a:r>
            <a:r>
              <a:rPr lang="zh-CN" altLang="en-US" dirty="0">
                <a:latin typeface="Times New Roman" panose="02020603050405020304" pitchFamily="18" charset="0"/>
                <a:ea typeface="宋体" panose="02010600030101010101" pitchFamily="2" charset="-122"/>
              </a:rPr>
              <a:t>负责本单位或本专业安全生产检查及事故隐患的排查、评估、整改的评审评价工作；负责事故隐患的原因分析、倒查和统计上报工作。同时应当如实记录事故隐患排查治理情况，并向从业人员通报。</a:t>
            </a:r>
            <a:endParaRPr lang="zh-CN" altLang="en-US" sz="1000" dirty="0">
              <a:latin typeface="Calibri" panose="020F0502020204030204" charset="0"/>
              <a:ea typeface="宋体" panose="02010600030101010101" pitchFamily="2" charset="-122"/>
            </a:endParaRPr>
          </a:p>
          <a:p>
            <a:pPr indent="358775" eaLnBrk="0" hangingPunct="0">
              <a:lnSpc>
                <a:spcPts val="2700"/>
              </a:lnSpc>
            </a:pPr>
            <a:r>
              <a:rPr lang="en-US" altLang="zh-CN" b="1" dirty="0">
                <a:latin typeface="Times New Roman" panose="02020603050405020304" pitchFamily="18" charset="0"/>
                <a:ea typeface="宋体" panose="02010600030101010101" pitchFamily="2" charset="-122"/>
              </a:rPr>
              <a:t>6</a:t>
            </a:r>
            <a:r>
              <a:rPr lang="en-US" altLang="zh-CN" dirty="0">
                <a:latin typeface="Times New Roman" panose="02020603050405020304" pitchFamily="18" charset="0"/>
                <a:ea typeface="宋体" panose="02010600030101010101" pitchFamily="2" charset="-122"/>
              </a:rPr>
              <a:t> </a:t>
            </a:r>
            <a:r>
              <a:rPr lang="zh-CN" altLang="en-US" dirty="0">
                <a:solidFill>
                  <a:srgbClr val="FF3300"/>
                </a:solidFill>
                <a:latin typeface="Times New Roman" panose="02020603050405020304" pitchFamily="18" charset="0"/>
                <a:ea typeface="宋体" panose="02010600030101010101" pitchFamily="2" charset="-122"/>
              </a:rPr>
              <a:t>企业各专业职能和行政管理部门</a:t>
            </a:r>
            <a:r>
              <a:rPr lang="zh-CN" altLang="en-US" dirty="0">
                <a:latin typeface="Times New Roman" panose="02020603050405020304" pitchFamily="18" charset="0"/>
                <a:ea typeface="宋体" panose="02010600030101010101" pitchFamily="2" charset="-122"/>
              </a:rPr>
              <a:t>负责本专业（单位）系统内安全检查及事故隐患的排查、评估、整改的评审评价工作；负责事故隐患的原因分析、倒查和统计上报工作；同时应当如实记录事故隐患排查治理情况，并向从业人员通报。</a:t>
            </a:r>
            <a:endParaRPr lang="zh-CN" altLang="en-US" sz="1000" dirty="0">
              <a:latin typeface="Calibri" panose="020F0502020204030204" charset="0"/>
              <a:ea typeface="宋体" panose="02010600030101010101" pitchFamily="2" charset="-122"/>
            </a:endParaRPr>
          </a:p>
          <a:p>
            <a:pPr indent="358775" eaLnBrk="0" hangingPunct="0">
              <a:lnSpc>
                <a:spcPts val="2700"/>
              </a:lnSpc>
            </a:pPr>
            <a:r>
              <a:rPr lang="en-US" altLang="zh-CN" b="1" dirty="0">
                <a:latin typeface="Times New Roman" panose="02020603050405020304" pitchFamily="18" charset="0"/>
                <a:ea typeface="宋体" panose="02010600030101010101" pitchFamily="2" charset="-122"/>
              </a:rPr>
              <a:t>7 </a:t>
            </a:r>
            <a:r>
              <a:rPr lang="zh-CN" altLang="en-US" dirty="0">
                <a:solidFill>
                  <a:srgbClr val="FF3300"/>
                </a:solidFill>
                <a:latin typeface="Times New Roman" panose="02020603050405020304" pitchFamily="18" charset="0"/>
                <a:ea typeface="宋体" panose="02010600030101010101" pitchFamily="2" charset="-122"/>
              </a:rPr>
              <a:t>综合检查、节假日检查分别由企业安全管理部门、各职能部门、各公司、车间（科室）、工段（班组）组织本单位人员实施。公司（厂）级的由企业安全生产委员会办公室（安全管理部门）组织实施，其它部门配合并组织本单位、本专业的检查。</a:t>
            </a:r>
            <a:endParaRPr lang="zh-CN" altLang="en-US" dirty="0">
              <a:solidFill>
                <a:srgbClr val="FF3300"/>
              </a:solidFill>
              <a:latin typeface="Times New Roman" panose="02020603050405020304" pitchFamily="18" charset="0"/>
              <a:ea typeface="宋体" panose="02010600030101010101" pitchFamily="2"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矩形 1"/>
          <p:cNvSpPr>
            <a:spLocks noChangeArrowheads="1"/>
          </p:cNvSpPr>
          <p:nvPr/>
        </p:nvSpPr>
        <p:spPr bwMode="auto">
          <a:xfrm>
            <a:off x="806824" y="1013643"/>
            <a:ext cx="10071848" cy="5909310"/>
          </a:xfrm>
          <a:prstGeom prst="rect">
            <a:avLst/>
          </a:prstGeom>
          <a:noFill/>
          <a:ln w="9525">
            <a:noFill/>
            <a:miter lim="800000"/>
          </a:ln>
        </p:spPr>
        <p:txBody>
          <a:bodyPr wrap="square">
            <a:spAutoFit/>
          </a:bodyPr>
          <a:lstStyle/>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a:t>
            </a:r>
            <a:r>
              <a:rPr lang="en-US" altLang="zh-CN" dirty="0">
                <a:latin typeface="Times New Roman" panose="02020603050405020304" pitchFamily="18" charset="0"/>
                <a:ea typeface="宋体" panose="02010600030101010101" pitchFamily="2" charset="-122"/>
              </a:rPr>
              <a:t> </a:t>
            </a:r>
            <a:r>
              <a:rPr lang="zh-CN" altLang="en-US" dirty="0">
                <a:latin typeface="Times New Roman" panose="02020603050405020304" pitchFamily="18" charset="0"/>
                <a:ea typeface="宋体" panose="02010600030101010101" pitchFamily="2" charset="-122"/>
              </a:rPr>
              <a:t>专业性检查分别由各专业职能管理部门的负责人组织本单位、本专业人员实施（以下由各企业结合实际职责分工实施）。</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8.1 </a:t>
            </a:r>
            <a:r>
              <a:rPr lang="zh-CN" altLang="en-US" dirty="0">
                <a:latin typeface="Times New Roman" panose="02020603050405020304" pitchFamily="18" charset="0"/>
                <a:ea typeface="宋体" panose="02010600030101010101" pitchFamily="2" charset="-122"/>
              </a:rPr>
              <a:t>技术管理部门负责组织工艺技术方面的专业性检查；</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8.2 </a:t>
            </a:r>
            <a:r>
              <a:rPr lang="zh-CN" altLang="en-US" dirty="0">
                <a:latin typeface="Times New Roman" panose="02020603050405020304" pitchFamily="18" charset="0"/>
                <a:ea typeface="宋体" panose="02010600030101010101" pitchFamily="2" charset="-122"/>
              </a:rPr>
              <a:t>设备管理部门负责组织设备设施方面的专业性检查；</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8.3 </a:t>
            </a:r>
            <a:r>
              <a:rPr lang="zh-CN" altLang="en-US" dirty="0">
                <a:latin typeface="Times New Roman" panose="02020603050405020304" pitchFamily="18" charset="0"/>
                <a:ea typeface="宋体" panose="02010600030101010101" pitchFamily="2" charset="-122"/>
              </a:rPr>
              <a:t>电气管理部门负责组织电气方面的专业性检查；</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8.4 </a:t>
            </a:r>
            <a:r>
              <a:rPr lang="zh-CN" altLang="en-US" dirty="0">
                <a:latin typeface="Times New Roman" panose="02020603050405020304" pitchFamily="18" charset="0"/>
                <a:ea typeface="宋体" panose="02010600030101010101" pitchFamily="2" charset="-122"/>
              </a:rPr>
              <a:t>计量管理部门负责组织仪表等监视测量方面的专业性检查； </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8.5 </a:t>
            </a:r>
            <a:r>
              <a:rPr lang="zh-CN" altLang="en-US" dirty="0">
                <a:latin typeface="Times New Roman" panose="02020603050405020304" pitchFamily="18" charset="0"/>
                <a:ea typeface="宋体" panose="02010600030101010101" pitchFamily="2" charset="-122"/>
              </a:rPr>
              <a:t>基建施工部门负责组织在建构筑物（竣工移交后的建构筑物由使用单位负责检查维修）、外来施工队伍及施工安全措施及物资存放方面的专业性检查；</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8.6 </a:t>
            </a:r>
            <a:r>
              <a:rPr lang="zh-CN" altLang="en-US" dirty="0">
                <a:latin typeface="Times New Roman" panose="02020603050405020304" pitchFamily="18" charset="0"/>
                <a:ea typeface="宋体" panose="02010600030101010101" pitchFamily="2" charset="-122"/>
              </a:rPr>
              <a:t>企业管理部门负责组织文件、记录、管理方面的专业性检查；</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8.7</a:t>
            </a:r>
            <a:r>
              <a:rPr lang="en-US" altLang="zh-CN" dirty="0">
                <a:latin typeface="Times New Roman" panose="02020603050405020304" pitchFamily="18" charset="0"/>
                <a:ea typeface="宋体" panose="02010600030101010101" pitchFamily="2" charset="-122"/>
              </a:rPr>
              <a:t> </a:t>
            </a:r>
            <a:r>
              <a:rPr lang="zh-CN" altLang="en-US" dirty="0">
                <a:latin typeface="Times New Roman" panose="02020603050405020304" pitchFamily="18" charset="0"/>
                <a:ea typeface="宋体" panose="02010600030101010101" pitchFamily="2" charset="-122"/>
              </a:rPr>
              <a:t>营销采购部门负责组织原料供应、产品销售、车辆运输方面的专业性检查；</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8.8</a:t>
            </a:r>
            <a:r>
              <a:rPr lang="en-US" altLang="zh-CN" dirty="0">
                <a:latin typeface="Times New Roman" panose="02020603050405020304" pitchFamily="18" charset="0"/>
                <a:ea typeface="宋体" panose="02010600030101010101" pitchFamily="2" charset="-122"/>
              </a:rPr>
              <a:t> </a:t>
            </a:r>
            <a:r>
              <a:rPr lang="zh-CN" altLang="en-US" dirty="0">
                <a:latin typeface="Times New Roman" panose="02020603050405020304" pitchFamily="18" charset="0"/>
                <a:ea typeface="宋体" panose="02010600030101010101" pitchFamily="2" charset="-122"/>
              </a:rPr>
              <a:t>安全、消防、保卫部门负责组织防火、防爆、应急器材、劳动防护用品、治安防控方面的专业性检查。</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8.9</a:t>
            </a:r>
            <a:r>
              <a:rPr lang="en-US" altLang="zh-CN" dirty="0">
                <a:latin typeface="Times New Roman" panose="02020603050405020304" pitchFamily="18" charset="0"/>
                <a:ea typeface="宋体" panose="02010600030101010101" pitchFamily="2" charset="-122"/>
              </a:rPr>
              <a:t> </a:t>
            </a:r>
            <a:r>
              <a:rPr lang="zh-CN" altLang="en-US" dirty="0">
                <a:latin typeface="Times New Roman" panose="02020603050405020304" pitchFamily="18" charset="0"/>
                <a:ea typeface="宋体" panose="02010600030101010101" pitchFamily="2" charset="-122"/>
              </a:rPr>
              <a:t>企业办公室（党办、厂办、工会、团委）、人力资源、计划财务等其他部门负责本单位范围内的安全检查和事故隐患排查治理工作。</a:t>
            </a:r>
            <a:endParaRPr lang="zh-CN" altLang="en-US" sz="1000" dirty="0">
              <a:latin typeface="Calibri" panose="020F0502020204030204" charset="0"/>
              <a:ea typeface="宋体" panose="02010600030101010101" pitchFamily="2"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7" name="矩形 1"/>
          <p:cNvSpPr>
            <a:spLocks noChangeArrowheads="1"/>
          </p:cNvSpPr>
          <p:nvPr/>
        </p:nvSpPr>
        <p:spPr bwMode="auto">
          <a:xfrm>
            <a:off x="1021976" y="1670517"/>
            <a:ext cx="9103659" cy="3805850"/>
          </a:xfrm>
          <a:prstGeom prst="rect">
            <a:avLst/>
          </a:prstGeom>
          <a:noFill/>
          <a:ln w="9525">
            <a:noFill/>
            <a:miter lim="800000"/>
          </a:ln>
        </p:spPr>
        <p:txBody>
          <a:bodyPr wrap="square">
            <a:spAutoFit/>
          </a:bodyPr>
          <a:lstStyle/>
          <a:p>
            <a:pPr indent="358775" eaLnBrk="0" hangingPunct="0">
              <a:lnSpc>
                <a:spcPct val="150000"/>
              </a:lnSpc>
            </a:pPr>
            <a:r>
              <a:rPr lang="en-US" altLang="zh-CN" b="1" dirty="0">
                <a:latin typeface="Times New Roman" panose="02020603050405020304" pitchFamily="18" charset="0"/>
                <a:ea typeface="宋体" panose="02010600030101010101" pitchFamily="2" charset="-122"/>
              </a:rPr>
              <a:t>9</a:t>
            </a:r>
            <a:r>
              <a:rPr lang="en-US" altLang="zh-CN" dirty="0">
                <a:latin typeface="Times New Roman" panose="02020603050405020304" pitchFamily="18" charset="0"/>
                <a:ea typeface="宋体" panose="02010600030101010101" pitchFamily="2" charset="-122"/>
              </a:rPr>
              <a:t> </a:t>
            </a:r>
            <a:r>
              <a:rPr lang="zh-CN" altLang="en-US" dirty="0">
                <a:latin typeface="Times New Roman" panose="02020603050405020304" pitchFamily="18" charset="0"/>
                <a:ea typeface="宋体" panose="02010600030101010101" pitchFamily="2" charset="-122"/>
              </a:rPr>
              <a:t>季节性检查分别由安全管理部门、各专业职能管理部门的负责人，根据不同季节气候特点组织本单位或本专业人员，进行预防性季节检查。</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10 </a:t>
            </a:r>
            <a:r>
              <a:rPr lang="zh-CN" altLang="en-US" dirty="0">
                <a:latin typeface="Times New Roman" panose="02020603050405020304" pitchFamily="18" charset="0"/>
                <a:ea typeface="宋体" panose="02010600030101010101" pitchFamily="2" charset="-122"/>
              </a:rPr>
              <a:t>日常检查由各级管理人员和岗位员工巡回检查，各级管理人员应在各自的职责范围内进行检查；岗位员工按照各自的岗位职责，进行交接班检查和班中定期巡回检查。</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11</a:t>
            </a:r>
            <a:r>
              <a:rPr lang="en-US" altLang="zh-CN" dirty="0">
                <a:latin typeface="Times New Roman" panose="02020603050405020304" pitchFamily="18" charset="0"/>
                <a:ea typeface="宋体" panose="02010600030101010101" pitchFamily="2" charset="-122"/>
              </a:rPr>
              <a:t> </a:t>
            </a:r>
            <a:r>
              <a:rPr lang="zh-CN" altLang="en-US" dirty="0">
                <a:latin typeface="Times New Roman" panose="02020603050405020304" pitchFamily="18" charset="0"/>
                <a:ea typeface="宋体" panose="02010600030101010101" pitchFamily="2" charset="-122"/>
              </a:rPr>
              <a:t>事故类比隐患检查由安全管理部门组织相关单位实施。</a:t>
            </a:r>
            <a:endParaRPr lang="zh-CN" altLang="en-US" sz="1000" dirty="0">
              <a:latin typeface="Calibri" panose="020F0502020204030204" charset="0"/>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12</a:t>
            </a:r>
            <a:r>
              <a:rPr lang="en-US" altLang="zh-CN" dirty="0">
                <a:latin typeface="Times New Roman" panose="02020603050405020304" pitchFamily="18" charset="0"/>
                <a:ea typeface="宋体" panose="02010600030101010101" pitchFamily="2" charset="-122"/>
              </a:rPr>
              <a:t> </a:t>
            </a:r>
            <a:r>
              <a:rPr lang="zh-CN" altLang="en-US" dirty="0">
                <a:latin typeface="Times New Roman" panose="02020603050405020304" pitchFamily="18" charset="0"/>
                <a:ea typeface="宋体" panose="02010600030101010101" pitchFamily="2" charset="-122"/>
              </a:rPr>
              <a:t>生产单位（车间、装置）的主要负责人，对本单位（装置）事故隐患排查治理工作全面负责，应保证隐患治理的资金投入，及时掌握事故隐患治理情况，督促有关人员制定有效的防范措施，并明确分管负责人；其他负责人对所分管范围、区域的隐患排查治理工作负责。</a:t>
            </a:r>
            <a:endParaRPr lang="zh-CN" altLang="en-US" sz="2000" b="1" dirty="0">
              <a:latin typeface="微软雅黑" panose="020B0503020204020204" pitchFamily="34" charset="-122"/>
              <a:ea typeface="微软雅黑" panose="020B0503020204020204" pitchFamily="34"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1" name="矩形 1"/>
          <p:cNvSpPr>
            <a:spLocks noChangeArrowheads="1"/>
          </p:cNvSpPr>
          <p:nvPr/>
        </p:nvSpPr>
        <p:spPr bwMode="auto">
          <a:xfrm>
            <a:off x="872472" y="927847"/>
            <a:ext cx="10154116" cy="5123180"/>
          </a:xfrm>
          <a:prstGeom prst="rect">
            <a:avLst/>
          </a:prstGeom>
          <a:noFill/>
          <a:ln w="9525">
            <a:noFill/>
            <a:miter lim="800000"/>
          </a:ln>
        </p:spPr>
        <p:txBody>
          <a:bodyPr wrap="square">
            <a:spAutoFit/>
          </a:bodyPr>
          <a:lstStyle/>
          <a:p>
            <a:pPr indent="358775" algn="l" eaLnBrk="0" hangingPunct="0">
              <a:lnSpc>
                <a:spcPct val="150000"/>
              </a:lnSpc>
            </a:pPr>
            <a:r>
              <a:rPr lang="zh-CN" altLang="en-US" sz="2800" b="1" dirty="0">
                <a:solidFill>
                  <a:srgbClr val="FF0000"/>
                </a:solidFill>
                <a:latin typeface="黑体" panose="02010609060101010101" pitchFamily="49" charset="-122"/>
                <a:ea typeface="黑体" panose="02010609060101010101" pitchFamily="49" charset="-122"/>
              </a:rPr>
              <a:t>五</a:t>
            </a:r>
            <a:r>
              <a:rPr lang="en-US" altLang="zh-CN" sz="2800" b="1" dirty="0">
                <a:solidFill>
                  <a:srgbClr val="FF0000"/>
                </a:solidFill>
                <a:latin typeface="黑体" panose="02010609060101010101" pitchFamily="49" charset="-122"/>
                <a:ea typeface="黑体" panose="02010609060101010101" pitchFamily="49" charset="-122"/>
              </a:rPr>
              <a:t>.</a:t>
            </a:r>
            <a:r>
              <a:rPr lang="zh-CN" altLang="en-US" sz="2800" b="1" dirty="0">
                <a:solidFill>
                  <a:srgbClr val="FF0000"/>
                </a:solidFill>
                <a:latin typeface="黑体" panose="02010609060101010101" pitchFamily="49" charset="-122"/>
                <a:ea typeface="黑体" panose="02010609060101010101" pitchFamily="49" charset="-122"/>
              </a:rPr>
              <a:t>事故隐患分类和等级认定</a:t>
            </a:r>
            <a:endParaRPr lang="zh-CN" altLang="en-US" sz="2800" b="1" dirty="0">
              <a:latin typeface="Times New Roman" panose="02020603050405020304" pitchFamily="18" charset="0"/>
              <a:ea typeface="黑体" panose="02010609060101010101" pitchFamily="49" charset="-122"/>
              <a:cs typeface="Times New Roman" panose="02020603050405020304" pitchFamily="18" charset="0"/>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1 </a:t>
            </a:r>
            <a:r>
              <a:rPr lang="zh-CN" altLang="en-US" b="1" dirty="0">
                <a:latin typeface="Times New Roman" panose="02020603050405020304" pitchFamily="18" charset="0"/>
                <a:ea typeface="宋体" panose="02010600030101010101" pitchFamily="2" charset="-122"/>
                <a:cs typeface="Times New Roman" panose="02020603050405020304" pitchFamily="18" charset="0"/>
              </a:rPr>
              <a:t>事故隐患分类</a:t>
            </a:r>
            <a:endParaRPr lang="zh-CN" altLang="en-US" sz="1000" dirty="0">
              <a:ea typeface="宋体" panose="02010600030101010101" pitchFamily="2" charset="-122"/>
              <a:cs typeface="Times New Roman" panose="02020603050405020304" pitchFamily="18" charset="0"/>
            </a:endParaRPr>
          </a:p>
          <a:p>
            <a:pPr indent="358775" eaLnBrk="0" hangingPunct="0">
              <a:lnSpc>
                <a:spcPct val="150000"/>
              </a:lnSpc>
            </a:pPr>
            <a:r>
              <a:rPr lang="zh-CN" altLang="en-US" dirty="0">
                <a:latin typeface="Times New Roman" panose="02020603050405020304" pitchFamily="18" charset="0"/>
                <a:ea typeface="宋体" panose="02010600030101010101" pitchFamily="2" charset="-122"/>
                <a:cs typeface="Times New Roman" panose="02020603050405020304" pitchFamily="18" charset="0"/>
              </a:rPr>
              <a:t>事故隐患按检查内容和专业分为：工艺、设备、电气、仪表、标识、建构筑物、储运、劳动防护用品、文件记录、安全消防设施（含消防器材、应急装备）、其他现场问题及管理缺陷</a:t>
            </a:r>
            <a:r>
              <a:rPr lang="en-US" altLang="zh-CN" dirty="0">
                <a:latin typeface="Times New Roman" panose="02020603050405020304" pitchFamily="18" charset="0"/>
                <a:ea typeface="宋体" panose="02010600030101010101" pitchFamily="2" charset="-122"/>
                <a:cs typeface="Times New Roman" panose="02020603050405020304" pitchFamily="18" charset="0"/>
              </a:rPr>
              <a:t>11</a:t>
            </a:r>
            <a:r>
              <a:rPr lang="zh-CN" altLang="en-US" dirty="0">
                <a:latin typeface="Times New Roman" panose="02020603050405020304" pitchFamily="18" charset="0"/>
                <a:ea typeface="宋体" panose="02010600030101010101" pitchFamily="2" charset="-122"/>
                <a:cs typeface="Times New Roman" panose="02020603050405020304" pitchFamily="18" charset="0"/>
              </a:rPr>
              <a:t>类。</a:t>
            </a:r>
            <a:endParaRPr lang="zh-CN" altLang="en-US" sz="1000" dirty="0">
              <a:ea typeface="宋体" panose="02010600030101010101" pitchFamily="2" charset="-122"/>
              <a:cs typeface="Times New Roman" panose="02020603050405020304" pitchFamily="18" charset="0"/>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2 </a:t>
            </a:r>
            <a:r>
              <a:rPr lang="zh-CN" altLang="en-US" b="1" dirty="0">
                <a:latin typeface="Times New Roman" panose="02020603050405020304" pitchFamily="18" charset="0"/>
                <a:ea typeface="宋体" panose="02010600030101010101" pitchFamily="2" charset="-122"/>
                <a:cs typeface="Times New Roman" panose="02020603050405020304" pitchFamily="18" charset="0"/>
              </a:rPr>
              <a:t>事故隐患等级</a:t>
            </a:r>
            <a:endParaRPr lang="zh-CN" altLang="en-US" sz="1000" dirty="0">
              <a:ea typeface="宋体" panose="02010600030101010101" pitchFamily="2" charset="-122"/>
              <a:cs typeface="Times New Roman" panose="02020603050405020304" pitchFamily="18" charset="0"/>
            </a:endParaRPr>
          </a:p>
          <a:p>
            <a:pPr indent="358775" eaLnBrk="0" hangingPunct="0">
              <a:lnSpc>
                <a:spcPct val="150000"/>
              </a:lnSpc>
            </a:pPr>
            <a:r>
              <a:rPr lang="zh-CN" altLang="en-US" dirty="0">
                <a:latin typeface="Times New Roman" panose="02020603050405020304" pitchFamily="18" charset="0"/>
                <a:ea typeface="宋体" panose="02010600030101010101" pitchFamily="2" charset="-122"/>
                <a:cs typeface="Times New Roman" panose="02020603050405020304" pitchFamily="18" charset="0"/>
              </a:rPr>
              <a:t>企业应该组织相关专业技术人员，依据事故隐患的定义，按事故隐患风险程度（即发生的可能性和后果严重程度）进行隐患等级认定。</a:t>
            </a:r>
            <a:r>
              <a:rPr lang="zh-CN" altLang="en-US" b="1" dirty="0">
                <a:solidFill>
                  <a:srgbClr val="FF0000"/>
                </a:solidFill>
                <a:latin typeface="Times New Roman" panose="02020603050405020304" pitchFamily="18" charset="0"/>
                <a:ea typeface="宋体" panose="02010600030101010101" pitchFamily="2" charset="-122"/>
                <a:cs typeface="Times New Roman" panose="02020603050405020304" pitchFamily="18" charset="0"/>
              </a:rPr>
              <a:t>事故隐患分为一般事故隐患和重大事故隐患。</a:t>
            </a:r>
            <a:endParaRPr lang="zh-CN" altLang="en-US" sz="1000" dirty="0">
              <a:solidFill>
                <a:srgbClr val="FF0000"/>
              </a:solidFill>
              <a:ea typeface="宋体" panose="02010600030101010101" pitchFamily="2" charset="-122"/>
              <a:cs typeface="Times New Roman" panose="02020603050405020304" pitchFamily="18" charset="0"/>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cs typeface="Times New Roman" panose="02020603050405020304" pitchFamily="18" charset="0"/>
              </a:rPr>
              <a:t>2.1 </a:t>
            </a:r>
            <a:r>
              <a:rPr lang="zh-CN" altLang="en-US" b="1" dirty="0">
                <a:latin typeface="Times New Roman" panose="02020603050405020304" pitchFamily="18" charset="0"/>
                <a:ea typeface="宋体" panose="02010600030101010101" pitchFamily="2" charset="-122"/>
                <a:cs typeface="Times New Roman" panose="02020603050405020304" pitchFamily="18" charset="0"/>
              </a:rPr>
              <a:t>一般事故隐患，</a:t>
            </a:r>
            <a:r>
              <a:rPr lang="zh-CN" altLang="en-US" dirty="0">
                <a:latin typeface="Times New Roman" panose="02020603050405020304" pitchFamily="18" charset="0"/>
                <a:ea typeface="宋体" panose="02010600030101010101" pitchFamily="2" charset="-122"/>
                <a:cs typeface="Times New Roman" panose="02020603050405020304" pitchFamily="18" charset="0"/>
              </a:rPr>
              <a:t>是指危害和整改难度较小，发现后能够立即整改消除的隐患。</a:t>
            </a:r>
            <a:r>
              <a:rPr lang="en-US" altLang="zh-CN" dirty="0">
                <a:solidFill>
                  <a:srgbClr val="FF3300"/>
                </a:solidFill>
                <a:latin typeface="Times New Roman" panose="02020603050405020304" pitchFamily="18" charset="0"/>
                <a:ea typeface="宋体" panose="02010600030101010101" pitchFamily="2" charset="-122"/>
                <a:cs typeface="Times New Roman" panose="02020603050405020304" pitchFamily="18" charset="0"/>
              </a:rPr>
              <a:t>(</a:t>
            </a:r>
            <a:r>
              <a:rPr lang="zh-CN" altLang="en-US" dirty="0">
                <a:solidFill>
                  <a:srgbClr val="FF3300"/>
                </a:solidFill>
                <a:ea typeface="宋体" panose="02010600030101010101" pitchFamily="2" charset="-122"/>
              </a:rPr>
              <a:t>对于一般事故隐患，可按照隐患治理的负责单位，分为班组级、基层车间级、基层单位（厂）级直至企业级。</a:t>
            </a:r>
            <a:r>
              <a:rPr lang="en-US" altLang="zh-CN" dirty="0">
                <a:solidFill>
                  <a:srgbClr val="FF3300"/>
                </a:solidFill>
                <a:latin typeface="Times New Roman" panose="02020603050405020304" pitchFamily="18" charset="0"/>
                <a:ea typeface="宋体" panose="02010600030101010101" pitchFamily="2" charset="-122"/>
              </a:rPr>
              <a:t>)</a:t>
            </a:r>
            <a:endParaRPr lang="en-US" altLang="zh-CN" dirty="0">
              <a:solidFill>
                <a:srgbClr val="FF3300"/>
              </a:solidFill>
              <a:latin typeface="Times New Roman" panose="02020603050405020304" pitchFamily="18" charset="0"/>
              <a:ea typeface="宋体" panose="02010600030101010101" pitchFamily="2" charset="-122"/>
            </a:endParaRPr>
          </a:p>
          <a:p>
            <a:pPr indent="358775" eaLnBrk="0" hangingPunct="0">
              <a:lnSpc>
                <a:spcPct val="150000"/>
              </a:lnSpc>
            </a:pPr>
            <a:endParaRPr lang="en-US" altLang="zh-CN" sz="1000" dirty="0">
              <a:solidFill>
                <a:srgbClr val="FF3300"/>
              </a:solidFill>
              <a:ea typeface="宋体" panose="02010600030101010101" pitchFamily="2" charset="-122"/>
            </a:endParaRPr>
          </a:p>
          <a:p>
            <a:pPr indent="358775" eaLnBrk="0" hangingPunct="0">
              <a:lnSpc>
                <a:spcPct val="150000"/>
              </a:lnSpc>
            </a:pPr>
            <a:r>
              <a:rPr lang="en-US" altLang="zh-CN" b="1" dirty="0">
                <a:latin typeface="Times New Roman" panose="02020603050405020304" pitchFamily="18" charset="0"/>
                <a:ea typeface="宋体" panose="02010600030101010101" pitchFamily="2" charset="-122"/>
              </a:rPr>
              <a:t>2.2 </a:t>
            </a:r>
            <a:r>
              <a:rPr lang="zh-CN" altLang="en-US" b="1" dirty="0">
                <a:latin typeface="Times New Roman" panose="02020603050405020304" pitchFamily="18" charset="0"/>
                <a:ea typeface="宋体" panose="02010600030101010101" pitchFamily="2" charset="-122"/>
              </a:rPr>
              <a:t>重大事故隐患</a:t>
            </a:r>
            <a:r>
              <a:rPr lang="zh-CN" altLang="en-US" dirty="0">
                <a:latin typeface="Times New Roman" panose="02020603050405020304" pitchFamily="18" charset="0"/>
                <a:ea typeface="宋体" panose="02010600030101010101" pitchFamily="2" charset="-122"/>
              </a:rPr>
              <a:t>，是指危害和整改难度较大，需要全部或者局部停产停业，并经过一定时间整改治理方能消除的隐患，或者因外部因素影响致使生产经营单位自身难以消除的隐患。</a:t>
            </a:r>
            <a:endParaRPr lang="zh-CN" altLang="en-US" dirty="0">
              <a:latin typeface="Times New Roman" panose="02020603050405020304" pitchFamily="18" charset="0"/>
              <a:ea typeface="宋体" panose="02010600030101010101" pitchFamily="2"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5" name="矩形 1"/>
          <p:cNvSpPr>
            <a:spLocks noChangeArrowheads="1"/>
          </p:cNvSpPr>
          <p:nvPr/>
        </p:nvSpPr>
        <p:spPr bwMode="auto">
          <a:xfrm>
            <a:off x="1227044" y="1031127"/>
            <a:ext cx="8844803" cy="5613524"/>
          </a:xfrm>
          <a:prstGeom prst="rect">
            <a:avLst/>
          </a:prstGeom>
          <a:noFill/>
          <a:ln w="9525">
            <a:noFill/>
            <a:miter lim="800000"/>
          </a:ln>
        </p:spPr>
        <p:txBody>
          <a:bodyPr wrap="square">
            <a:spAutoFit/>
          </a:bodyPr>
          <a:lstStyle/>
          <a:p>
            <a:pPr indent="358775" algn="ctr" eaLnBrk="0" hangingPunct="0">
              <a:lnSpc>
                <a:spcPct val="150000"/>
              </a:lnSpc>
            </a:pPr>
            <a:r>
              <a:rPr lang="en-US" altLang="zh-CN" b="1" dirty="0">
                <a:solidFill>
                  <a:srgbClr val="FF0000"/>
                </a:solidFill>
                <a:latin typeface="Times New Roman" panose="02020603050405020304" pitchFamily="18" charset="0"/>
                <a:ea typeface="宋体" panose="02010600030101010101" pitchFamily="2" charset="-122"/>
              </a:rPr>
              <a:t>3 </a:t>
            </a:r>
            <a:r>
              <a:rPr lang="zh-CN" altLang="en-US" b="1" dirty="0">
                <a:solidFill>
                  <a:srgbClr val="FF0000"/>
                </a:solidFill>
                <a:latin typeface="Times New Roman" panose="02020603050405020304" pitchFamily="18" charset="0"/>
                <a:ea typeface="宋体" panose="02010600030101010101" pitchFamily="2" charset="-122"/>
              </a:rPr>
              <a:t>重大事故隐患的评估认定</a:t>
            </a:r>
            <a:endParaRPr lang="zh-CN" altLang="en-US" sz="1000" dirty="0">
              <a:ea typeface="宋体" panose="02010600030101010101" pitchFamily="2" charset="-122"/>
            </a:endParaRPr>
          </a:p>
          <a:p>
            <a:pPr indent="358775" eaLnBrk="0" hangingPunct="0">
              <a:lnSpc>
                <a:spcPct val="150000"/>
              </a:lnSpc>
            </a:pPr>
            <a:r>
              <a:rPr lang="zh-CN" altLang="en-US" sz="2000" b="1" dirty="0">
                <a:latin typeface="Times New Roman" panose="02020603050405020304" pitchFamily="18" charset="0"/>
                <a:ea typeface="宋体" panose="02010600030101010101" pitchFamily="2" charset="-122"/>
              </a:rPr>
              <a:t>企业对重大事故隐患应结合自身的生产经营实际情况，采用风险评估（评价，以下同）方法对事故隐患后果进行定性分析，并根据风险等级标准和风险评估结果，确定事故隐患的风险等级。</a:t>
            </a:r>
            <a:endParaRPr lang="zh-CN" altLang="en-US" sz="2000" b="1" dirty="0">
              <a:ea typeface="宋体" panose="02010600030101010101" pitchFamily="2" charset="-122"/>
            </a:endParaRPr>
          </a:p>
          <a:p>
            <a:pPr indent="358775" eaLnBrk="0" hangingPunct="0">
              <a:lnSpc>
                <a:spcPct val="150000"/>
              </a:lnSpc>
            </a:pPr>
            <a:r>
              <a:rPr lang="zh-CN" altLang="en-US" sz="2000" dirty="0">
                <a:solidFill>
                  <a:srgbClr val="FF3300"/>
                </a:solidFill>
                <a:latin typeface="Times New Roman" panose="02020603050405020304" pitchFamily="18" charset="0"/>
                <a:ea typeface="宋体" panose="02010600030101010101" pitchFamily="2" charset="-122"/>
              </a:rPr>
              <a:t>具有重大及以上风险的事故隐患，应认定为重大事故隐患</a:t>
            </a:r>
            <a:r>
              <a:rPr lang="zh-CN" altLang="en-US" dirty="0">
                <a:latin typeface="Times New Roman" panose="02020603050405020304" pitchFamily="18" charset="0"/>
                <a:ea typeface="宋体" panose="02010600030101010101" pitchFamily="2" charset="-122"/>
              </a:rPr>
              <a:t>。此外，化工生产企业有下列情形之一的，应按照重大事故隐患进行治理。</a:t>
            </a:r>
            <a:endParaRPr lang="zh-CN" altLang="en-US" sz="1000" dirty="0">
              <a:ea typeface="宋体" panose="02010600030101010101" pitchFamily="2" charset="-122"/>
            </a:endParaRPr>
          </a:p>
          <a:p>
            <a:pPr indent="358775" eaLnBrk="0" hangingPunct="0">
              <a:lnSpc>
                <a:spcPct val="1500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a:t>
            </a:r>
            <a:r>
              <a:rPr lang="zh-CN" altLang="en-US" dirty="0">
                <a:latin typeface="Times New Roman" panose="02020603050405020304" pitchFamily="18" charset="0"/>
                <a:ea typeface="宋体" panose="02010600030101010101" pitchFamily="2" charset="-122"/>
              </a:rPr>
              <a:t>）甲、乙类火灾危险性和产生有毒有害气体的生产装置，仓库、罐区等储存设施，与周边居住区、人员密集区、厂外道路、相邻工矿企业生产储存设施的安全间距不符合有关标准、规定要求的。</a:t>
            </a:r>
            <a:endParaRPr lang="zh-CN" altLang="en-US" sz="1000" dirty="0">
              <a:ea typeface="宋体" panose="02010600030101010101" pitchFamily="2" charset="-122"/>
            </a:endParaRPr>
          </a:p>
          <a:p>
            <a:pPr indent="358775" eaLnBrk="0" hangingPunct="0">
              <a:lnSpc>
                <a:spcPct val="1500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2</a:t>
            </a:r>
            <a:r>
              <a:rPr lang="zh-CN" altLang="en-US" dirty="0">
                <a:latin typeface="Times New Roman" panose="02020603050405020304" pitchFamily="18" charset="0"/>
                <a:ea typeface="宋体" panose="02010600030101010101" pitchFamily="2" charset="-122"/>
              </a:rPr>
              <a:t>）生产装置、储存设施、辅助生产装置、公用工程设施、运输装卸设施、电力线路、办公生活区等，相互之间的安全间距不符合有关标准、规定要求的。</a:t>
            </a:r>
            <a:endParaRPr lang="zh-CN" altLang="en-US" sz="1000" dirty="0">
              <a:ea typeface="宋体" panose="02010600030101010101" pitchFamily="2" charset="-122"/>
            </a:endParaRPr>
          </a:p>
          <a:p>
            <a:pPr indent="358775" eaLnBrk="0" hangingPunct="0">
              <a:lnSpc>
                <a:spcPct val="1500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3</a:t>
            </a:r>
            <a:r>
              <a:rPr lang="zh-CN" altLang="en-US" dirty="0">
                <a:latin typeface="Times New Roman" panose="02020603050405020304" pitchFamily="18" charset="0"/>
                <a:ea typeface="宋体" panose="02010600030101010101" pitchFamily="2" charset="-122"/>
              </a:rPr>
              <a:t>）危险化学品生产车间、储存仓库与员工宿舍在同一座建筑物内，或与员工宿舍的安全距离不符合有关标准、规定要求的。</a:t>
            </a:r>
            <a:endParaRPr lang="zh-CN" altLang="en-US" sz="1000" dirty="0">
              <a:ea typeface="宋体" panose="02010600030101010101" pitchFamily="2"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49" name="矩形 1"/>
          <p:cNvSpPr>
            <a:spLocks noChangeArrowheads="1"/>
          </p:cNvSpPr>
          <p:nvPr/>
        </p:nvSpPr>
        <p:spPr bwMode="auto">
          <a:xfrm>
            <a:off x="753035" y="994856"/>
            <a:ext cx="10650071" cy="5863144"/>
          </a:xfrm>
          <a:prstGeom prst="rect">
            <a:avLst/>
          </a:prstGeom>
          <a:noFill/>
          <a:ln w="9525">
            <a:noFill/>
            <a:miter lim="800000"/>
          </a:ln>
        </p:spPr>
        <p:txBody>
          <a:bodyPr wrap="square">
            <a:spAutoFit/>
          </a:bodyPr>
          <a:lstStyle/>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4</a:t>
            </a:r>
            <a:r>
              <a:rPr lang="zh-CN" altLang="en-US" dirty="0">
                <a:latin typeface="Times New Roman" panose="02020603050405020304" pitchFamily="18" charset="0"/>
                <a:ea typeface="宋体" panose="02010600030101010101" pitchFamily="2" charset="-122"/>
              </a:rPr>
              <a:t>）在有火灾爆炸危险的甲、乙类厂房和有毒有害作业场所内设置休息室和非生产直接需要的办公室的。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5</a:t>
            </a:r>
            <a:r>
              <a:rPr lang="zh-CN" altLang="en-US" dirty="0">
                <a:latin typeface="Times New Roman" panose="02020603050405020304" pitchFamily="18" charset="0"/>
                <a:ea typeface="宋体" panose="02010600030101010101" pitchFamily="2" charset="-122"/>
              </a:rPr>
              <a:t>）使用国家明令淘汰、禁止使用的危及生产安全的工艺、设备的。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6</a:t>
            </a:r>
            <a:r>
              <a:rPr lang="zh-CN" altLang="en-US" dirty="0">
                <a:latin typeface="Times New Roman" panose="02020603050405020304" pitchFamily="18" charset="0"/>
                <a:ea typeface="宋体" panose="02010600030101010101" pitchFamily="2" charset="-122"/>
              </a:rPr>
              <a:t>）生产或使用甲类气体或甲、乙</a:t>
            </a:r>
            <a:r>
              <a:rPr lang="en-US" altLang="zh-CN" dirty="0">
                <a:latin typeface="Times New Roman" panose="02020603050405020304" pitchFamily="18" charset="0"/>
                <a:ea typeface="宋体" panose="02010600030101010101" pitchFamily="2" charset="-122"/>
              </a:rPr>
              <a:t>A</a:t>
            </a:r>
            <a:r>
              <a:rPr lang="zh-CN" altLang="en-US" dirty="0">
                <a:latin typeface="Times New Roman" panose="02020603050405020304" pitchFamily="18" charset="0"/>
                <a:ea typeface="宋体" panose="02010600030101010101" pitchFamily="2" charset="-122"/>
              </a:rPr>
              <a:t>类液体的工艺装置和储运设施的区域内，未按规定设置可燃气体监测报警装置的；生产或使用有毒气体的工艺装置和储运设施的区域内，未按规定设置有毒气体监测报警装置的。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7</a:t>
            </a:r>
            <a:r>
              <a:rPr lang="zh-CN" altLang="en-US" dirty="0">
                <a:latin typeface="Times New Roman" panose="02020603050405020304" pitchFamily="18" charset="0"/>
                <a:ea typeface="宋体" panose="02010600030101010101" pitchFamily="2" charset="-122"/>
              </a:rPr>
              <a:t>）易燃易爆和有毒作业场所未按规定设置通风设施的；未按规定和生产工艺要求设置必要的自动报警和安全联锁装置的。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8</a:t>
            </a:r>
            <a:r>
              <a:rPr lang="zh-CN" altLang="en-US" dirty="0">
                <a:latin typeface="Times New Roman" panose="02020603050405020304" pitchFamily="18" charset="0"/>
                <a:ea typeface="宋体" panose="02010600030101010101" pitchFamily="2" charset="-122"/>
              </a:rPr>
              <a:t>）建构筑物的耐火等级、泄压面积、安全疏散不符合有关标准、规定要求的；仓库的耐火等级、防火分区、安全疏散不符合有关标准、规定要求的。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9</a:t>
            </a:r>
            <a:r>
              <a:rPr lang="zh-CN" altLang="en-US" dirty="0">
                <a:latin typeface="Times New Roman" panose="02020603050405020304" pitchFamily="18" charset="0"/>
                <a:ea typeface="宋体" panose="02010600030101010101" pitchFamily="2" charset="-122"/>
              </a:rPr>
              <a:t>）危险化学品的贮存不符合</a:t>
            </a:r>
            <a:r>
              <a:rPr lang="en-US" altLang="zh-CN" dirty="0">
                <a:latin typeface="Times New Roman" panose="02020603050405020304" pitchFamily="18" charset="0"/>
                <a:ea typeface="宋体" panose="02010600030101010101" pitchFamily="2" charset="-122"/>
              </a:rPr>
              <a:t>《</a:t>
            </a:r>
            <a:r>
              <a:rPr lang="zh-CN" altLang="en-US" dirty="0">
                <a:latin typeface="Times New Roman" panose="02020603050405020304" pitchFamily="18" charset="0"/>
                <a:ea typeface="宋体" panose="02010600030101010101" pitchFamily="2" charset="-122"/>
              </a:rPr>
              <a:t>常用化学危险品贮存通则</a:t>
            </a:r>
            <a:r>
              <a:rPr lang="en-US" altLang="zh-CN" dirty="0">
                <a:latin typeface="Times New Roman" panose="02020603050405020304" pitchFamily="18" charset="0"/>
                <a:ea typeface="宋体" panose="02010600030101010101" pitchFamily="2" charset="-122"/>
              </a:rPr>
              <a:t>》</a:t>
            </a: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GB15603</a:t>
            </a:r>
            <a:r>
              <a:rPr lang="zh-CN" altLang="en-US" dirty="0">
                <a:latin typeface="Times New Roman" panose="02020603050405020304" pitchFamily="18" charset="0"/>
                <a:ea typeface="宋体" panose="02010600030101010101" pitchFamily="2" charset="-122"/>
              </a:rPr>
              <a:t>）等规定要求的。包括：</a:t>
            </a:r>
            <a:endParaRPr lang="zh-CN" altLang="en-US" sz="1000" dirty="0">
              <a:ea typeface="宋体" panose="02010600030101010101" pitchFamily="2" charset="-122"/>
            </a:endParaRPr>
          </a:p>
          <a:p>
            <a:pPr indent="358775" eaLnBrk="0" hangingPunct="0">
              <a:lnSpc>
                <a:spcPts val="2500"/>
              </a:lnSpc>
            </a:pPr>
            <a:r>
              <a:rPr lang="en-US" altLang="zh-CN" dirty="0">
                <a:latin typeface="Times New Roman" panose="02020603050405020304" pitchFamily="18" charset="0"/>
                <a:ea typeface="宋体" panose="02010600030101010101" pitchFamily="2" charset="-122"/>
              </a:rPr>
              <a:t>a</a:t>
            </a:r>
            <a:r>
              <a:rPr lang="zh-CN" altLang="en-US" dirty="0">
                <a:latin typeface="Times New Roman" panose="02020603050405020304" pitchFamily="18" charset="0"/>
                <a:ea typeface="宋体" panose="02010600030101010101" pitchFamily="2" charset="-122"/>
              </a:rPr>
              <a:t>）遇火、遇热、遇潮能引起燃烧、爆炸或发生化学反应，产生有毒气体的危险物品露天贮存的；或在潮湿、易积水的建筑物中贮存的；</a:t>
            </a:r>
            <a:endParaRPr lang="zh-CN" altLang="en-US" sz="1000" dirty="0">
              <a:ea typeface="宋体" panose="02010600030101010101" pitchFamily="2" charset="-122"/>
            </a:endParaRPr>
          </a:p>
          <a:p>
            <a:pPr indent="358775" eaLnBrk="0" hangingPunct="0">
              <a:lnSpc>
                <a:spcPts val="2500"/>
              </a:lnSpc>
            </a:pPr>
            <a:r>
              <a:rPr lang="en-US" altLang="zh-CN" dirty="0">
                <a:latin typeface="Times New Roman" panose="02020603050405020304" pitchFamily="18" charset="0"/>
                <a:ea typeface="宋体" panose="02010600030101010101" pitchFamily="2" charset="-122"/>
              </a:rPr>
              <a:t>b</a:t>
            </a:r>
            <a:r>
              <a:rPr lang="zh-CN" altLang="en-US" dirty="0">
                <a:latin typeface="Times New Roman" panose="02020603050405020304" pitchFamily="18" charset="0"/>
                <a:ea typeface="宋体" panose="02010600030101010101" pitchFamily="2" charset="-122"/>
              </a:rPr>
              <a:t>）压缩气体和液化气体与爆炸物品、氧化剂、易燃物品、自燃物品、腐蚀性物品未隔离贮存的；</a:t>
            </a:r>
            <a:endParaRPr lang="zh-CN" altLang="en-US" sz="1000" dirty="0">
              <a:ea typeface="宋体" panose="02010600030101010101" pitchFamily="2" charset="-122"/>
            </a:endParaRPr>
          </a:p>
          <a:p>
            <a:pPr indent="358775" eaLnBrk="0" hangingPunct="0">
              <a:lnSpc>
                <a:spcPts val="2500"/>
              </a:lnSpc>
            </a:pPr>
            <a:r>
              <a:rPr lang="en-US" altLang="zh-CN" dirty="0">
                <a:latin typeface="Times New Roman" panose="02020603050405020304" pitchFamily="18" charset="0"/>
                <a:ea typeface="宋体" panose="02010600030101010101" pitchFamily="2" charset="-122"/>
              </a:rPr>
              <a:t>c</a:t>
            </a:r>
            <a:r>
              <a:rPr lang="zh-CN" altLang="en-US" dirty="0">
                <a:latin typeface="Times New Roman" panose="02020603050405020304" pitchFamily="18" charset="0"/>
                <a:ea typeface="宋体" panose="02010600030101010101" pitchFamily="2" charset="-122"/>
              </a:rPr>
              <a:t>）易燃气体与助燃气体、剧毒气体同贮的；</a:t>
            </a:r>
            <a:endParaRPr lang="zh-CN" altLang="en-US" sz="1000" dirty="0">
              <a:ea typeface="宋体" panose="02010600030101010101" pitchFamily="2" charset="-122"/>
            </a:endParaRPr>
          </a:p>
          <a:p>
            <a:pPr indent="358775" eaLnBrk="0" hangingPunct="0">
              <a:lnSpc>
                <a:spcPts val="2500"/>
              </a:lnSpc>
            </a:pPr>
            <a:r>
              <a:rPr lang="en-US" altLang="zh-CN" dirty="0">
                <a:latin typeface="Times New Roman" panose="02020603050405020304" pitchFamily="18" charset="0"/>
                <a:ea typeface="宋体" panose="02010600030101010101" pitchFamily="2" charset="-122"/>
              </a:rPr>
              <a:t>d</a:t>
            </a:r>
            <a:r>
              <a:rPr lang="zh-CN" altLang="en-US" dirty="0">
                <a:latin typeface="Times New Roman" panose="02020603050405020304" pitchFamily="18" charset="0"/>
                <a:ea typeface="宋体" panose="02010600030101010101" pitchFamily="2" charset="-122"/>
              </a:rPr>
              <a:t>）助燃气体氧气与油脂类物质混合贮存的；</a:t>
            </a:r>
            <a:endParaRPr lang="zh-CN" altLang="en-US" sz="1000" dirty="0">
              <a:ea typeface="宋体" panose="02010600030101010101" pitchFamily="2" charset="-122"/>
            </a:endParaRPr>
          </a:p>
          <a:p>
            <a:pPr indent="358775" eaLnBrk="0" hangingPunct="0">
              <a:lnSpc>
                <a:spcPts val="2500"/>
              </a:lnSpc>
            </a:pPr>
            <a:r>
              <a:rPr lang="en-US" altLang="zh-CN" dirty="0">
                <a:latin typeface="Times New Roman" panose="02020603050405020304" pitchFamily="18" charset="0"/>
                <a:ea typeface="宋体" panose="02010600030101010101" pitchFamily="2" charset="-122"/>
              </a:rPr>
              <a:t>e</a:t>
            </a:r>
            <a:r>
              <a:rPr lang="zh-CN" altLang="en-US" dirty="0">
                <a:latin typeface="Times New Roman" panose="02020603050405020304" pitchFamily="18" charset="0"/>
                <a:ea typeface="宋体" panose="02010600030101010101" pitchFamily="2" charset="-122"/>
              </a:rPr>
              <a:t>）易燃液体、遇湿易燃物品、易燃固体与氧化剂混合贮存的；</a:t>
            </a:r>
            <a:endParaRPr lang="zh-CN" altLang="en-US" sz="1000" dirty="0">
              <a:ea typeface="宋体" panose="02010600030101010101" pitchFamily="2" charset="-122"/>
            </a:endParaRPr>
          </a:p>
          <a:p>
            <a:pPr indent="358775" eaLnBrk="0" hangingPunct="0">
              <a:lnSpc>
                <a:spcPts val="2500"/>
              </a:lnSpc>
            </a:pPr>
            <a:r>
              <a:rPr lang="en-US" altLang="zh-CN" dirty="0">
                <a:latin typeface="Times New Roman" panose="02020603050405020304" pitchFamily="18" charset="0"/>
                <a:ea typeface="宋体" panose="02010600030101010101" pitchFamily="2" charset="-122"/>
              </a:rPr>
              <a:t>f</a:t>
            </a:r>
            <a:r>
              <a:rPr lang="zh-CN" altLang="en-US" dirty="0">
                <a:latin typeface="Times New Roman" panose="02020603050405020304" pitchFamily="18" charset="0"/>
                <a:ea typeface="宋体" panose="02010600030101010101" pitchFamily="2" charset="-122"/>
              </a:rPr>
              <a:t>）具有还原性的氧化剂未单独存放的。</a:t>
            </a:r>
            <a:endParaRPr lang="zh-CN" altLang="en-US" sz="1000" dirty="0">
              <a:ea typeface="宋体" panose="02010600030101010101" pitchFamily="2"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3" name="矩形 1"/>
          <p:cNvSpPr>
            <a:spLocks noChangeArrowheads="1"/>
          </p:cNvSpPr>
          <p:nvPr/>
        </p:nvSpPr>
        <p:spPr bwMode="auto">
          <a:xfrm>
            <a:off x="833718" y="1125538"/>
            <a:ext cx="10529047" cy="5513689"/>
          </a:xfrm>
          <a:prstGeom prst="rect">
            <a:avLst/>
          </a:prstGeom>
          <a:noFill/>
          <a:ln w="9525">
            <a:noFill/>
            <a:miter lim="800000"/>
          </a:ln>
        </p:spPr>
        <p:txBody>
          <a:bodyPr wrap="square">
            <a:spAutoFit/>
          </a:bodyPr>
          <a:lstStyle/>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10</a:t>
            </a:r>
            <a:r>
              <a:rPr lang="zh-CN" altLang="en-US" dirty="0">
                <a:latin typeface="Times New Roman" panose="02020603050405020304" pitchFamily="18" charset="0"/>
                <a:ea typeface="宋体" panose="02010600030101010101" pitchFamily="2" charset="-122"/>
              </a:rPr>
              <a:t>）甲、乙类液体储罐区未按规定要求设置防火堤，或防火堤的容量、高度、强度、以及与储罐的间距等不符合有关标准、规定要求的；罐区布置（罐区总容量、罐间距、罐排数、罐区间距等）不符合有关标准、规定要求的；罐区的专用泵（或泵房）布置在防火堤内，或专用泵（或泵房）和装卸设施与罐区的安全间距不符合有关标准、规定要求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11</a:t>
            </a:r>
            <a:r>
              <a:rPr lang="zh-CN" altLang="en-US" dirty="0">
                <a:latin typeface="Times New Roman" panose="02020603050405020304" pitchFamily="18" charset="0"/>
                <a:ea typeface="宋体" panose="02010600030101010101" pitchFamily="2" charset="-122"/>
              </a:rPr>
              <a:t>）甲</a:t>
            </a:r>
            <a:r>
              <a:rPr lang="en-US" altLang="zh-CN" dirty="0">
                <a:latin typeface="Times New Roman" panose="02020603050405020304" pitchFamily="18" charset="0"/>
                <a:ea typeface="宋体" panose="02010600030101010101" pitchFamily="2" charset="-122"/>
              </a:rPr>
              <a:t>B</a:t>
            </a:r>
            <a:r>
              <a:rPr lang="zh-CN" altLang="en-US" dirty="0">
                <a:latin typeface="Times New Roman" panose="02020603050405020304" pitchFamily="18" charset="0"/>
                <a:ea typeface="宋体" panose="02010600030101010101" pitchFamily="2" charset="-122"/>
              </a:rPr>
              <a:t>、乙类液体固定顶罐未按要求设置阻火器和呼吸阀的；甲</a:t>
            </a:r>
            <a:r>
              <a:rPr lang="en-US" altLang="zh-CN" dirty="0">
                <a:latin typeface="Times New Roman" panose="02020603050405020304" pitchFamily="18" charset="0"/>
                <a:ea typeface="宋体" panose="02010600030101010101" pitchFamily="2" charset="-122"/>
              </a:rPr>
              <a:t>B</a:t>
            </a:r>
            <a:r>
              <a:rPr lang="zh-CN" altLang="en-US" dirty="0">
                <a:latin typeface="Times New Roman" panose="02020603050405020304" pitchFamily="18" charset="0"/>
                <a:ea typeface="宋体" panose="02010600030101010101" pitchFamily="2" charset="-122"/>
              </a:rPr>
              <a:t>、乙类液体为喷溅式卸车（进液）方式或进液管伸至罐底的距离不足的。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12</a:t>
            </a:r>
            <a:r>
              <a:rPr lang="zh-CN" altLang="en-US" dirty="0">
                <a:latin typeface="Times New Roman" panose="02020603050405020304" pitchFamily="18" charset="0"/>
                <a:ea typeface="宋体" panose="02010600030101010101" pitchFamily="2" charset="-122"/>
              </a:rPr>
              <a:t>）液化气、液氯、液氨等储存、装卸区无泄漏后的吸收、破坏措施的；储罐未按规定设置液位计、压力表和安全阀的；储罐与罐车之间的装卸管线上未设置止回阀和紧急切断阀的；未按要求设置防超装装置的；未使用万向充装卸车装置的；强腐蚀性介质储罐未按规定设置防护围堰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13</a:t>
            </a:r>
            <a:r>
              <a:rPr lang="zh-CN" altLang="en-US" dirty="0">
                <a:latin typeface="Times New Roman" panose="02020603050405020304" pitchFamily="18" charset="0"/>
                <a:ea typeface="宋体" panose="02010600030101010101" pitchFamily="2" charset="-122"/>
              </a:rPr>
              <a:t>）压力容器、压力管道等特种设备未按规定办理使用登记证；超期未检或未按检验要求检修（停用）的。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14</a:t>
            </a:r>
            <a:r>
              <a:rPr lang="zh-CN" altLang="en-US" dirty="0">
                <a:latin typeface="Times New Roman" panose="02020603050405020304" pitchFamily="18" charset="0"/>
                <a:ea typeface="宋体" panose="02010600030101010101" pitchFamily="2" charset="-122"/>
              </a:rPr>
              <a:t>）压力容器、压力管道的压力表、安全阀超期未检，防爆膜未定期更换的。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15</a:t>
            </a:r>
            <a:r>
              <a:rPr lang="zh-CN" altLang="en-US" dirty="0">
                <a:latin typeface="Times New Roman" panose="02020603050405020304" pitchFamily="18" charset="0"/>
                <a:ea typeface="宋体" panose="02010600030101010101" pitchFamily="2" charset="-122"/>
              </a:rPr>
              <a:t>）使用非法制造的压力容器、锅炉等特种设备及安全附件的。</a:t>
            </a:r>
            <a:endParaRPr lang="zh-CN" altLang="en-US" sz="1000" dirty="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16</a:t>
            </a:r>
            <a:r>
              <a:rPr lang="zh-CN" altLang="en-US" dirty="0">
                <a:latin typeface="Times New Roman" panose="02020603050405020304" pitchFamily="18" charset="0"/>
                <a:ea typeface="宋体" panose="02010600030101010101" pitchFamily="2" charset="-122"/>
              </a:rPr>
              <a:t>）爆炸和火灾危险环境区域内的电力装置（电机、灯具、开关等）不防爆，或防爆等级（类别、级别、组别）及线路敷设不符合有关标准、规定要求的。</a:t>
            </a:r>
            <a:endParaRPr lang="en-US" altLang="zh-CN" dirty="0">
              <a:latin typeface="Times New Roman" panose="02020603050405020304" pitchFamily="18" charset="0"/>
              <a:ea typeface="宋体" panose="02010600030101010101" pitchFamily="2" charset="-122"/>
            </a:endParaRPr>
          </a:p>
          <a:p>
            <a:pPr indent="358775" eaLnBrk="0" hangingPunct="0">
              <a:lnSpc>
                <a:spcPts val="2500"/>
              </a:lnSpc>
            </a:pPr>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17</a:t>
            </a:r>
            <a:r>
              <a:rPr lang="zh-CN" altLang="en-US" dirty="0">
                <a:latin typeface="Times New Roman" panose="02020603050405020304" pitchFamily="18" charset="0"/>
                <a:ea typeface="宋体" panose="02010600030101010101" pitchFamily="2" charset="-122"/>
              </a:rPr>
              <a:t>）爆炸和火灾危险环境区域内生产装置的控制室、变配电室、化验室、车间办公室、更衣室等生产辅助房间的电气设备达不到防爆要求的。</a:t>
            </a:r>
            <a:endParaRPr lang="zh-CN" altLang="en-US" dirty="0">
              <a:latin typeface="Times New Roman" panose="02020603050405020304" pitchFamily="18" charset="0"/>
              <a:ea typeface="宋体" panose="02010600030101010101" pitchFamily="2"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7" name="矩形 1"/>
          <p:cNvSpPr>
            <a:spLocks noChangeArrowheads="1"/>
          </p:cNvSpPr>
          <p:nvPr/>
        </p:nvSpPr>
        <p:spPr bwMode="auto">
          <a:xfrm>
            <a:off x="327025" y="1017588"/>
            <a:ext cx="11425238" cy="5035550"/>
          </a:xfrm>
          <a:prstGeom prst="rect">
            <a:avLst/>
          </a:prstGeom>
          <a:noFill/>
          <a:ln w="9525">
            <a:noFill/>
            <a:miter lim="800000"/>
          </a:ln>
        </p:spPr>
        <p:txBody>
          <a:bodyPr>
            <a:spAutoFit/>
          </a:bodyPr>
          <a:lstStyle/>
          <a:p>
            <a:pPr indent="358775" eaLnBrk="0" hangingPunct="0"/>
            <a:r>
              <a:rPr lang="zh-CN" altLang="en-US">
                <a:latin typeface="Times New Roman" panose="02020603050405020304" pitchFamily="18" charset="0"/>
                <a:ea typeface="宋体" panose="02010600030101010101" pitchFamily="2" charset="-122"/>
              </a:rPr>
              <a:t>（</a:t>
            </a:r>
            <a:r>
              <a:rPr lang="en-US" altLang="zh-CN">
                <a:latin typeface="Times New Roman" panose="02020603050405020304" pitchFamily="18" charset="0"/>
                <a:ea typeface="宋体" panose="02010600030101010101" pitchFamily="2" charset="-122"/>
              </a:rPr>
              <a:t>18</a:t>
            </a:r>
            <a:r>
              <a:rPr lang="zh-CN" altLang="en-US">
                <a:latin typeface="Times New Roman" panose="02020603050405020304" pitchFamily="18" charset="0"/>
                <a:ea typeface="宋体" panose="02010600030101010101" pitchFamily="2" charset="-122"/>
              </a:rPr>
              <a:t>）易燃易爆生产装置区、仓储装卸区的厂房、库房、设备、设施未按规定设置防雷设施，或未按规定进行检测并符合要求的。</a:t>
            </a:r>
            <a:endParaRPr lang="zh-CN" altLang="en-US" sz="1000">
              <a:ea typeface="宋体" panose="02010600030101010101" pitchFamily="2" charset="-122"/>
            </a:endParaRPr>
          </a:p>
          <a:p>
            <a:pPr indent="358775" eaLnBrk="0" hangingPunct="0"/>
            <a:r>
              <a:rPr lang="zh-CN" altLang="en-US">
                <a:latin typeface="Times New Roman" panose="02020603050405020304" pitchFamily="18" charset="0"/>
                <a:ea typeface="宋体" panose="02010600030101010101" pitchFamily="2" charset="-122"/>
              </a:rPr>
              <a:t>（</a:t>
            </a:r>
            <a:r>
              <a:rPr lang="en-US" altLang="zh-CN">
                <a:latin typeface="Times New Roman" panose="02020603050405020304" pitchFamily="18" charset="0"/>
                <a:ea typeface="宋体" panose="02010600030101010101" pitchFamily="2" charset="-122"/>
              </a:rPr>
              <a:t>19</a:t>
            </a:r>
            <a:r>
              <a:rPr lang="zh-CN" altLang="en-US">
                <a:latin typeface="Times New Roman" panose="02020603050405020304" pitchFamily="18" charset="0"/>
                <a:ea typeface="宋体" panose="02010600030101010101" pitchFamily="2" charset="-122"/>
              </a:rPr>
              <a:t>）易燃易爆场所的设备、管线等设施未按规定设置静电接地设施；汽车罐车、铁路罐车和装卸栈台未设置静电专用接地线，或未按规定进行检测并符合要求的。</a:t>
            </a:r>
            <a:endParaRPr lang="zh-CN" altLang="en-US" sz="1000">
              <a:ea typeface="宋体" panose="02010600030101010101" pitchFamily="2" charset="-122"/>
            </a:endParaRPr>
          </a:p>
          <a:p>
            <a:pPr indent="358775" eaLnBrk="0" hangingPunct="0"/>
            <a:r>
              <a:rPr lang="zh-CN" altLang="en-US">
                <a:latin typeface="Times New Roman" panose="02020603050405020304" pitchFamily="18" charset="0"/>
                <a:ea typeface="宋体" panose="02010600030101010101" pitchFamily="2" charset="-122"/>
              </a:rPr>
              <a:t>（</a:t>
            </a:r>
            <a:r>
              <a:rPr lang="en-US" altLang="zh-CN">
                <a:latin typeface="Times New Roman" panose="02020603050405020304" pitchFamily="18" charset="0"/>
                <a:ea typeface="宋体" panose="02010600030101010101" pitchFamily="2" charset="-122"/>
              </a:rPr>
              <a:t>20</a:t>
            </a:r>
            <a:r>
              <a:rPr lang="zh-CN" altLang="en-US">
                <a:latin typeface="Times New Roman" panose="02020603050405020304" pitchFamily="18" charset="0"/>
                <a:ea typeface="宋体" panose="02010600030101010101" pitchFamily="2" charset="-122"/>
              </a:rPr>
              <a:t>）未按规定设置水、泡沫、蒸汽等消防灭火系统的；未按标准规定配置消防双电源的；消防水池、消防水泵、消防管路及消防栓的配置不符合规定要求的。</a:t>
            </a:r>
            <a:endParaRPr lang="zh-CN" altLang="en-US" sz="1000">
              <a:ea typeface="宋体" panose="02010600030101010101" pitchFamily="2" charset="-122"/>
            </a:endParaRPr>
          </a:p>
          <a:p>
            <a:pPr indent="358775" eaLnBrk="0" hangingPunct="0"/>
            <a:r>
              <a:rPr lang="zh-CN" altLang="en-US">
                <a:latin typeface="Times New Roman" panose="02020603050405020304" pitchFamily="18" charset="0"/>
                <a:ea typeface="宋体" panose="02010600030101010101" pitchFamily="2" charset="-122"/>
              </a:rPr>
              <a:t>（</a:t>
            </a:r>
            <a:r>
              <a:rPr lang="en-US" altLang="zh-CN">
                <a:latin typeface="Times New Roman" panose="02020603050405020304" pitchFamily="18" charset="0"/>
                <a:ea typeface="宋体" panose="02010600030101010101" pitchFamily="2" charset="-122"/>
              </a:rPr>
              <a:t>21</a:t>
            </a:r>
            <a:r>
              <a:rPr lang="zh-CN" altLang="en-US">
                <a:latin typeface="Times New Roman" panose="02020603050405020304" pitchFamily="18" charset="0"/>
                <a:ea typeface="宋体" panose="02010600030101010101" pitchFamily="2" charset="-122"/>
              </a:rPr>
              <a:t>）生产装置区、储罐区、仓库未按规定设置固定（或半固定）式水（或泡沫）喷淋灭火系统的，或未按规定设置小型灭火器材，或灭火器材的种类、数量及设置方式不符合有关标准、规定要求的。</a:t>
            </a:r>
            <a:endParaRPr lang="zh-CN" altLang="en-US" sz="1000">
              <a:ea typeface="宋体" panose="02010600030101010101" pitchFamily="2" charset="-122"/>
            </a:endParaRPr>
          </a:p>
          <a:p>
            <a:pPr indent="358775" eaLnBrk="0" hangingPunct="0"/>
            <a:r>
              <a:rPr lang="zh-CN" altLang="en-US">
                <a:latin typeface="Times New Roman" panose="02020603050405020304" pitchFamily="18" charset="0"/>
                <a:ea typeface="宋体" panose="02010600030101010101" pitchFamily="2" charset="-122"/>
              </a:rPr>
              <a:t>（</a:t>
            </a:r>
            <a:r>
              <a:rPr lang="en-US" altLang="zh-CN">
                <a:latin typeface="Times New Roman" panose="02020603050405020304" pitchFamily="18" charset="0"/>
                <a:ea typeface="宋体" panose="02010600030101010101" pitchFamily="2" charset="-122"/>
              </a:rPr>
              <a:t>22</a:t>
            </a:r>
            <a:r>
              <a:rPr lang="zh-CN" altLang="en-US">
                <a:latin typeface="Times New Roman" panose="02020603050405020304" pitchFamily="18" charset="0"/>
                <a:ea typeface="宋体" panose="02010600030101010101" pitchFamily="2" charset="-122"/>
              </a:rPr>
              <a:t>）厂区内的消防道路（环行通道或回车场地、道路宽度、净空高度、转弯半径）不符合有关标准、规定要求的。</a:t>
            </a:r>
            <a:endParaRPr lang="zh-CN" altLang="en-US" sz="1000">
              <a:ea typeface="宋体" panose="02010600030101010101" pitchFamily="2" charset="-122"/>
            </a:endParaRPr>
          </a:p>
          <a:p>
            <a:pPr indent="358775" eaLnBrk="0" hangingPunct="0"/>
            <a:r>
              <a:rPr lang="zh-CN" altLang="en-US">
                <a:latin typeface="Times New Roman" panose="02020603050405020304" pitchFamily="18" charset="0"/>
                <a:ea typeface="宋体" panose="02010600030101010101" pitchFamily="2" charset="-122"/>
              </a:rPr>
              <a:t>（</a:t>
            </a:r>
            <a:r>
              <a:rPr lang="en-US" altLang="zh-CN">
                <a:latin typeface="Times New Roman" panose="02020603050405020304" pitchFamily="18" charset="0"/>
                <a:ea typeface="宋体" panose="02010600030101010101" pitchFamily="2" charset="-122"/>
              </a:rPr>
              <a:t>23</a:t>
            </a:r>
            <a:r>
              <a:rPr lang="zh-CN" altLang="en-US">
                <a:latin typeface="Times New Roman" panose="02020603050405020304" pitchFamily="18" charset="0"/>
                <a:ea typeface="宋体" panose="02010600030101010101" pitchFamily="2" charset="-122"/>
              </a:rPr>
              <a:t>）存在其他危害和整改难度较大，应当全部或者局部停产停业，并经过一定时间整改治理方能排除的隐患，或者因外部因素影响致使生产经营单位自身难以排除的隐患。</a:t>
            </a:r>
            <a:endParaRPr lang="zh-CN" altLang="en-US" sz="1000">
              <a:ea typeface="宋体" panose="02010600030101010101" pitchFamily="2" charset="-122"/>
            </a:endParaRPr>
          </a:p>
          <a:p>
            <a:pPr indent="358775" eaLnBrk="0" hangingPunct="0"/>
            <a:r>
              <a:rPr lang="zh-CN" altLang="en-US">
                <a:latin typeface="Times New Roman" panose="02020603050405020304" pitchFamily="18" charset="0"/>
                <a:ea typeface="宋体" panose="02010600030101010101" pitchFamily="2" charset="-122"/>
              </a:rPr>
              <a:t>（</a:t>
            </a:r>
            <a:r>
              <a:rPr lang="en-US" altLang="zh-CN">
                <a:latin typeface="Times New Roman" panose="02020603050405020304" pitchFamily="18" charset="0"/>
                <a:ea typeface="宋体" panose="02010600030101010101" pitchFamily="2" charset="-122"/>
              </a:rPr>
              <a:t>24</a:t>
            </a:r>
            <a:r>
              <a:rPr lang="zh-CN" altLang="en-US">
                <a:latin typeface="Times New Roman" panose="02020603050405020304" pitchFamily="18" charset="0"/>
                <a:ea typeface="宋体" panose="02010600030101010101" pitchFamily="2" charset="-122"/>
              </a:rPr>
              <a:t>）构成重大危险源的液氯、液氨等有毒物质罐区、液化烃罐区、甲类易燃液体罐区，以及大于或等于</a:t>
            </a:r>
            <a:r>
              <a:rPr lang="en-US" altLang="zh-CN">
                <a:latin typeface="Times New Roman" panose="02020603050405020304" pitchFamily="18" charset="0"/>
                <a:ea typeface="宋体" panose="02010600030101010101" pitchFamily="2" charset="-122"/>
              </a:rPr>
              <a:t>10Mpa</a:t>
            </a:r>
            <a:r>
              <a:rPr lang="zh-CN" altLang="en-US">
                <a:latin typeface="Times New Roman" panose="02020603050405020304" pitchFamily="18" charset="0"/>
                <a:ea typeface="宋体" panose="02010600030101010101" pitchFamily="2" charset="-122"/>
              </a:rPr>
              <a:t>的高压设备（介质为易燃、易爆、有毒物质），与周边居住区、人员密集场所、厂外主要道路的安全间距不符合有关标准、规定要求的。</a:t>
            </a:r>
            <a:endParaRPr lang="zh-CN" altLang="en-US" sz="1000">
              <a:ea typeface="宋体" panose="02010600030101010101" pitchFamily="2" charset="-122"/>
            </a:endParaRPr>
          </a:p>
          <a:p>
            <a:pPr indent="358775" eaLnBrk="0" hangingPunct="0"/>
            <a:r>
              <a:rPr lang="zh-CN" altLang="en-US">
                <a:latin typeface="Times New Roman" panose="02020603050405020304" pitchFamily="18" charset="0"/>
                <a:ea typeface="宋体" panose="02010600030101010101" pitchFamily="2" charset="-122"/>
              </a:rPr>
              <a:t>（</a:t>
            </a:r>
            <a:r>
              <a:rPr lang="en-US" altLang="zh-CN">
                <a:latin typeface="Times New Roman" panose="02020603050405020304" pitchFamily="18" charset="0"/>
                <a:ea typeface="宋体" panose="02010600030101010101" pitchFamily="2" charset="-122"/>
              </a:rPr>
              <a:t>25</a:t>
            </a:r>
            <a:r>
              <a:rPr lang="zh-CN" altLang="en-US">
                <a:latin typeface="Times New Roman" panose="02020603050405020304" pitchFamily="18" charset="0"/>
                <a:ea typeface="宋体" panose="02010600030101010101" pitchFamily="2" charset="-122"/>
              </a:rPr>
              <a:t>）构成重大危险源的液氯、液氨、液化烃储罐，以及大于或等于</a:t>
            </a:r>
            <a:r>
              <a:rPr lang="en-US" altLang="zh-CN">
                <a:latin typeface="Times New Roman" panose="02020603050405020304" pitchFamily="18" charset="0"/>
                <a:ea typeface="宋体" panose="02010600030101010101" pitchFamily="2" charset="-122"/>
              </a:rPr>
              <a:t>10Mpa</a:t>
            </a:r>
            <a:r>
              <a:rPr lang="zh-CN" altLang="en-US">
                <a:latin typeface="Times New Roman" panose="02020603050405020304" pitchFamily="18" charset="0"/>
                <a:ea typeface="宋体" panose="02010600030101010101" pitchFamily="2" charset="-122"/>
              </a:rPr>
              <a:t>的高压设备（介质为易燃、易爆、有毒物质），未按规定办理使用登记证、超期未检或检验不合格的；未按规定设置防雷、防静电设施，或未按规定定期检测及检测不合格的。</a:t>
            </a:r>
            <a:endParaRPr lang="zh-CN" altLang="en-US" sz="3200" b="1">
              <a:latin typeface="Times New Roman" panose="02020603050405020304" pitchFamily="18" charset="0"/>
              <a:ea typeface="宋体" panose="02010600030101010101" pitchFamily="2" charset="-122"/>
              <a:cs typeface="Times New Roman" panose="02020603050405020304" pitchFamily="18" charset="0"/>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1" name="矩形 1"/>
          <p:cNvSpPr>
            <a:spLocks noChangeArrowheads="1"/>
          </p:cNvSpPr>
          <p:nvPr/>
        </p:nvSpPr>
        <p:spPr bwMode="auto">
          <a:xfrm>
            <a:off x="725488" y="858838"/>
            <a:ext cx="10380662" cy="5446395"/>
          </a:xfrm>
          <a:prstGeom prst="rect">
            <a:avLst/>
          </a:prstGeom>
          <a:noFill/>
          <a:ln w="9525">
            <a:noFill/>
            <a:miter lim="800000"/>
          </a:ln>
        </p:spPr>
        <p:txBody>
          <a:bodyPr>
            <a:spAutoFit/>
          </a:bodyPr>
          <a:lstStyle/>
          <a:p>
            <a:pPr algn="l"/>
            <a:r>
              <a:rPr lang="zh-CN" altLang="en-US" sz="2400" b="1">
                <a:solidFill>
                  <a:srgbClr val="FF0000"/>
                </a:solidFill>
                <a:latin typeface="黑体" panose="02010609060101010101" pitchFamily="49" charset="-122"/>
                <a:ea typeface="黑体" panose="02010609060101010101" pitchFamily="49" charset="-122"/>
              </a:rPr>
              <a:t>六</a:t>
            </a:r>
            <a:r>
              <a:rPr lang="en-US" altLang="zh-CN" sz="2400" b="1">
                <a:solidFill>
                  <a:srgbClr val="FF0000"/>
                </a:solidFill>
                <a:latin typeface="黑体" panose="02010609060101010101" pitchFamily="49" charset="-122"/>
                <a:ea typeface="黑体" panose="02010609060101010101" pitchFamily="49" charset="-122"/>
              </a:rPr>
              <a:t>.</a:t>
            </a:r>
            <a:r>
              <a:rPr lang="zh-CN" altLang="en-US" sz="2400" b="1">
                <a:solidFill>
                  <a:srgbClr val="FF0000"/>
                </a:solidFill>
                <a:latin typeface="黑体" panose="02010609060101010101" pitchFamily="49" charset="-122"/>
                <a:ea typeface="黑体" panose="02010609060101010101" pitchFamily="49" charset="-122"/>
              </a:rPr>
              <a:t>事故隐患排查方式、频次</a:t>
            </a:r>
            <a:endParaRPr lang="zh-CN" altLang="en-US" sz="2400" b="1">
              <a:latin typeface="Times New Roman" panose="02020603050405020304" pitchFamily="18" charset="0"/>
              <a:ea typeface="黑体" panose="02010609060101010101" pitchFamily="49" charset="-122"/>
              <a:cs typeface="Times New Roman" panose="02020603050405020304" pitchFamily="18" charset="0"/>
            </a:endParaRPr>
          </a:p>
          <a:p>
            <a:pPr eaLnBrk="0"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1 </a:t>
            </a:r>
            <a:r>
              <a:rPr lang="zh-CN" altLang="en-US" b="1">
                <a:latin typeface="Times New Roman" panose="02020603050405020304" pitchFamily="18" charset="0"/>
                <a:ea typeface="宋体" panose="02010600030101010101" pitchFamily="2" charset="-122"/>
                <a:cs typeface="Times New Roman" panose="02020603050405020304" pitchFamily="18" charset="0"/>
              </a:rPr>
              <a:t>事故隐患排查方式</a:t>
            </a:r>
            <a:endParaRPr lang="zh-CN" altLang="en-US">
              <a:ea typeface="宋体" panose="02010600030101010101" pitchFamily="2" charset="-122"/>
              <a:cs typeface="Times New Roman" panose="02020603050405020304" pitchFamily="18" charset="0"/>
            </a:endParaRPr>
          </a:p>
          <a:p>
            <a:pPr eaLnBrk="0" hangingPunct="0"/>
            <a:r>
              <a:rPr lang="zh-CN" altLang="en-US">
                <a:latin typeface="Times New Roman" panose="02020603050405020304" pitchFamily="18" charset="0"/>
                <a:ea typeface="宋体" panose="02010600030101010101" pitchFamily="2" charset="-122"/>
                <a:cs typeface="Times New Roman" panose="02020603050405020304" pitchFamily="18" charset="0"/>
              </a:rPr>
              <a:t>事故隐患排查可与日常巡查和专项安全检查相结合的方式进行。</a:t>
            </a:r>
            <a:endParaRPr lang="zh-CN" altLang="en-US">
              <a:ea typeface="宋体" panose="02010600030101010101" pitchFamily="2" charset="-122"/>
              <a:cs typeface="Times New Roman" panose="02020603050405020304" pitchFamily="18" charset="0"/>
            </a:endParaRPr>
          </a:p>
          <a:p>
            <a:pPr eaLnBrk="0" hangingPunct="0"/>
            <a:r>
              <a:rPr lang="en-US" altLang="zh-CN" b="1">
                <a:latin typeface="Times New Roman" panose="02020603050405020304" pitchFamily="18" charset="0"/>
                <a:ea typeface="宋体" panose="02010600030101010101" pitchFamily="2" charset="-122"/>
                <a:cs typeface="Times New Roman" panose="02020603050405020304" pitchFamily="18" charset="0"/>
              </a:rPr>
              <a:t>2</a:t>
            </a:r>
            <a:r>
              <a:rPr lang="zh-CN" altLang="en-US" b="1">
                <a:latin typeface="Times New Roman" panose="02020603050405020304" pitchFamily="18" charset="0"/>
                <a:ea typeface="宋体" panose="02010600030101010101" pitchFamily="2" charset="-122"/>
                <a:cs typeface="Times New Roman" panose="02020603050405020304" pitchFamily="18" charset="0"/>
              </a:rPr>
              <a:t>事故隐患排查频次</a:t>
            </a:r>
            <a:endParaRPr lang="zh-CN" altLang="en-US">
              <a:ea typeface="宋体" panose="02010600030101010101" pitchFamily="2" charset="-122"/>
              <a:cs typeface="Times New Roman" panose="02020603050405020304" pitchFamily="18" charset="0"/>
            </a:endParaRPr>
          </a:p>
          <a:p>
            <a:pPr eaLnBrk="0" hangingPunct="0"/>
            <a:r>
              <a:rPr lang="zh-CN" altLang="en-US">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1</a:t>
            </a:r>
            <a:r>
              <a:rPr lang="zh-CN" altLang="en-US">
                <a:latin typeface="Times New Roman" panose="02020603050405020304" pitchFamily="18" charset="0"/>
                <a:ea typeface="宋体" panose="02010600030101010101" pitchFamily="2" charset="-122"/>
                <a:cs typeface="Times New Roman" panose="02020603050405020304" pitchFamily="18" charset="0"/>
              </a:rPr>
              <a:t>）装置操作人员现场巡检间隔不得大于</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en-US">
                <a:latin typeface="Times New Roman" panose="02020603050405020304" pitchFamily="18" charset="0"/>
                <a:ea typeface="宋体" panose="02010600030101010101" pitchFamily="2" charset="-122"/>
                <a:cs typeface="Times New Roman" panose="02020603050405020304" pitchFamily="18" charset="0"/>
              </a:rPr>
              <a:t>小时，涉及</a:t>
            </a:r>
            <a:r>
              <a:rPr lang="zh-CN" altLang="en-US">
                <a:ea typeface="宋体" panose="02010600030101010101" pitchFamily="2" charset="-122"/>
                <a:cs typeface="Times New Roman" panose="02020603050405020304" pitchFamily="18" charset="0"/>
              </a:rPr>
              <a:t>“</a:t>
            </a:r>
            <a:r>
              <a:rPr lang="zh-CN" altLang="en-US">
                <a:latin typeface="Times New Roman" panose="02020603050405020304" pitchFamily="18" charset="0"/>
                <a:ea typeface="宋体" panose="02010600030101010101" pitchFamily="2" charset="-122"/>
                <a:cs typeface="Times New Roman" panose="02020603050405020304" pitchFamily="18" charset="0"/>
              </a:rPr>
              <a:t>两重点一重大</a:t>
            </a:r>
            <a:r>
              <a:rPr lang="zh-CN" altLang="en-US">
                <a:ea typeface="宋体" panose="02010600030101010101" pitchFamily="2" charset="-122"/>
                <a:cs typeface="Times New Roman" panose="02020603050405020304" pitchFamily="18" charset="0"/>
              </a:rPr>
              <a:t>”</a:t>
            </a:r>
            <a:r>
              <a:rPr lang="zh-CN" altLang="en-US">
                <a:latin typeface="Times New Roman" panose="02020603050405020304" pitchFamily="18" charset="0"/>
                <a:ea typeface="宋体" panose="02010600030101010101" pitchFamily="2" charset="-122"/>
                <a:cs typeface="Times New Roman" panose="02020603050405020304" pitchFamily="18" charset="0"/>
              </a:rPr>
              <a:t>的生产、储存装置和部位的操作人员现场巡检间隔不得大于</a:t>
            </a:r>
            <a:r>
              <a:rPr lang="en-US" altLang="zh-CN">
                <a:latin typeface="Times New Roman" panose="02020603050405020304" pitchFamily="18" charset="0"/>
                <a:ea typeface="宋体" panose="02010600030101010101" pitchFamily="2" charset="-122"/>
                <a:cs typeface="Times New Roman" panose="02020603050405020304" pitchFamily="18" charset="0"/>
              </a:rPr>
              <a:t>1</a:t>
            </a:r>
            <a:r>
              <a:rPr lang="zh-CN" altLang="en-US">
                <a:latin typeface="Times New Roman" panose="02020603050405020304" pitchFamily="18" charset="0"/>
                <a:ea typeface="宋体" panose="02010600030101010101" pitchFamily="2" charset="-122"/>
                <a:cs typeface="Times New Roman" panose="02020603050405020304" pitchFamily="18" charset="0"/>
              </a:rPr>
              <a:t>小时，宜采用不间断巡检方式进行现场巡检。</a:t>
            </a:r>
            <a:endParaRPr lang="zh-CN" altLang="en-US">
              <a:ea typeface="宋体" panose="02010600030101010101" pitchFamily="2" charset="-122"/>
              <a:cs typeface="Times New Roman" panose="02020603050405020304" pitchFamily="18" charset="0"/>
            </a:endParaRPr>
          </a:p>
          <a:p>
            <a:pPr eaLnBrk="0" hangingPunct="0"/>
            <a:r>
              <a:rPr lang="zh-CN" altLang="en-US">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2</a:t>
            </a:r>
            <a:r>
              <a:rPr lang="zh-CN" altLang="en-US">
                <a:latin typeface="Times New Roman" panose="02020603050405020304" pitchFamily="18" charset="0"/>
                <a:ea typeface="宋体" panose="02010600030101010101" pitchFamily="2" charset="-122"/>
                <a:cs typeface="Times New Roman" panose="02020603050405020304" pitchFamily="18" charset="0"/>
              </a:rPr>
              <a:t>）基层车间（装置，下同）直接管理人员</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en-US">
                <a:latin typeface="Times New Roman" panose="02020603050405020304" pitchFamily="18" charset="0"/>
                <a:ea typeface="宋体" panose="02010600030101010101" pitchFamily="2" charset="-122"/>
                <a:cs typeface="Times New Roman" panose="02020603050405020304" pitchFamily="18" charset="0"/>
              </a:rPr>
              <a:t>主任、工艺设备技术人员</a:t>
            </a:r>
            <a:r>
              <a:rPr lang="en-US" altLang="zh-CN">
                <a:latin typeface="Times New Roman" panose="02020603050405020304" pitchFamily="18" charset="0"/>
                <a:ea typeface="宋体" panose="02010600030101010101" pitchFamily="2" charset="-122"/>
                <a:cs typeface="Times New Roman" panose="02020603050405020304" pitchFamily="18" charset="0"/>
              </a:rPr>
              <a:t>)</a:t>
            </a:r>
            <a:r>
              <a:rPr lang="zh-CN" altLang="en-US">
                <a:latin typeface="Times New Roman" panose="02020603050405020304" pitchFamily="18" charset="0"/>
                <a:ea typeface="宋体" panose="02010600030101010101" pitchFamily="2" charset="-122"/>
                <a:cs typeface="Times New Roman" panose="02020603050405020304" pitchFamily="18" charset="0"/>
              </a:rPr>
              <a:t>、电气、仪表人员每天至少两次对装置现场进行相关专业检查。</a:t>
            </a:r>
            <a:endParaRPr lang="zh-CN" altLang="en-US">
              <a:ea typeface="宋体" panose="02010600030101010101" pitchFamily="2" charset="-122"/>
              <a:cs typeface="Times New Roman" panose="02020603050405020304" pitchFamily="18" charset="0"/>
            </a:endParaRPr>
          </a:p>
          <a:p>
            <a:pPr eaLnBrk="0" hangingPunct="0"/>
            <a:r>
              <a:rPr lang="zh-CN" altLang="en-US">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3</a:t>
            </a:r>
            <a:r>
              <a:rPr lang="zh-CN" altLang="en-US">
                <a:latin typeface="Times New Roman" panose="02020603050405020304" pitchFamily="18" charset="0"/>
                <a:ea typeface="宋体" panose="02010600030101010101" pitchFamily="2" charset="-122"/>
                <a:cs typeface="Times New Roman" panose="02020603050405020304" pitchFamily="18" charset="0"/>
              </a:rPr>
              <a:t>）基层车间应结合岗位责任制检查，至少每周组织一次隐患排查，并和日常交接班检查和班中巡回检查中发现的隐患一起进行汇总；基层单位（厂）应结合岗位责任制检查，至少每月组织一次隐患排查。</a:t>
            </a:r>
            <a:endParaRPr lang="zh-CN" altLang="en-US">
              <a:ea typeface="宋体" panose="02010600030101010101" pitchFamily="2" charset="-122"/>
              <a:cs typeface="Times New Roman" panose="02020603050405020304" pitchFamily="18" charset="0"/>
            </a:endParaRPr>
          </a:p>
          <a:p>
            <a:pPr eaLnBrk="0" hangingPunct="0"/>
            <a:r>
              <a:rPr lang="zh-CN" altLang="en-US">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4</a:t>
            </a:r>
            <a:r>
              <a:rPr lang="zh-CN" altLang="en-US">
                <a:latin typeface="Times New Roman" panose="02020603050405020304" pitchFamily="18" charset="0"/>
                <a:ea typeface="宋体" panose="02010600030101010101" pitchFamily="2" charset="-122"/>
                <a:cs typeface="Times New Roman" panose="02020603050405020304" pitchFamily="18" charset="0"/>
              </a:rPr>
              <a:t>）企业应根据季节性特征及本单位的生产实际，每季度开展一次有针对性的季节性隐患排查；重大活动及节假日前必须进行一次隐患排查。</a:t>
            </a:r>
            <a:endParaRPr lang="zh-CN" altLang="en-US">
              <a:ea typeface="宋体" panose="02010600030101010101" pitchFamily="2" charset="-122"/>
              <a:cs typeface="Times New Roman" panose="02020603050405020304" pitchFamily="18" charset="0"/>
            </a:endParaRPr>
          </a:p>
          <a:p>
            <a:pPr eaLnBrk="0" hangingPunct="0"/>
            <a:r>
              <a:rPr lang="zh-CN" altLang="en-US">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5</a:t>
            </a:r>
            <a:r>
              <a:rPr lang="zh-CN" altLang="en-US">
                <a:latin typeface="Times New Roman" panose="02020603050405020304" pitchFamily="18" charset="0"/>
                <a:ea typeface="宋体" panose="02010600030101010101" pitchFamily="2" charset="-122"/>
                <a:cs typeface="Times New Roman" panose="02020603050405020304" pitchFamily="18" charset="0"/>
              </a:rPr>
              <a:t>）企业至少每半年组织一次，基层单位至少每季度组织一次综合性隐患排查和专业隐患排查，两者可结合进行。</a:t>
            </a:r>
            <a:endParaRPr lang="zh-CN" altLang="en-US">
              <a:ea typeface="宋体" panose="02010600030101010101" pitchFamily="2" charset="-122"/>
              <a:cs typeface="Times New Roman" panose="02020603050405020304" pitchFamily="18" charset="0"/>
            </a:endParaRPr>
          </a:p>
          <a:p>
            <a:pPr eaLnBrk="0" hangingPunct="0"/>
            <a:r>
              <a:rPr lang="zh-CN" altLang="en-US">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6</a:t>
            </a:r>
            <a:r>
              <a:rPr lang="zh-CN" altLang="en-US">
                <a:latin typeface="Times New Roman" panose="02020603050405020304" pitchFamily="18" charset="0"/>
                <a:ea typeface="宋体" panose="02010600030101010101" pitchFamily="2" charset="-122"/>
                <a:cs typeface="Times New Roman" panose="02020603050405020304" pitchFamily="18" charset="0"/>
              </a:rPr>
              <a:t>）当获知同类企业发生伤亡及泄漏、火灾爆炸等事故时，应举一反三，及时进行事故类比隐患专项排查。</a:t>
            </a:r>
            <a:endParaRPr lang="zh-CN" altLang="en-US">
              <a:ea typeface="宋体" panose="02010600030101010101" pitchFamily="2" charset="-122"/>
              <a:cs typeface="Times New Roman" panose="02020603050405020304" pitchFamily="18" charset="0"/>
            </a:endParaRPr>
          </a:p>
          <a:p>
            <a:pPr eaLnBrk="0" hangingPunct="0"/>
            <a:r>
              <a:rPr lang="zh-CN" altLang="en-US">
                <a:latin typeface="Times New Roman" panose="02020603050405020304" pitchFamily="18" charset="0"/>
                <a:ea typeface="宋体" panose="02010600030101010101" pitchFamily="2" charset="-122"/>
                <a:cs typeface="Times New Roman" panose="02020603050405020304" pitchFamily="18" charset="0"/>
              </a:rPr>
              <a:t>（</a:t>
            </a:r>
            <a:r>
              <a:rPr lang="en-US" altLang="zh-CN">
                <a:latin typeface="Times New Roman" panose="02020603050405020304" pitchFamily="18" charset="0"/>
                <a:ea typeface="宋体" panose="02010600030101010101" pitchFamily="2" charset="-122"/>
                <a:cs typeface="Times New Roman" panose="02020603050405020304" pitchFamily="18" charset="0"/>
              </a:rPr>
              <a:t>7</a:t>
            </a:r>
            <a:r>
              <a:rPr lang="zh-CN" altLang="en-US">
                <a:latin typeface="Times New Roman" panose="02020603050405020304" pitchFamily="18" charset="0"/>
                <a:ea typeface="宋体" panose="02010600030101010101" pitchFamily="2" charset="-122"/>
                <a:cs typeface="Times New Roman" panose="02020603050405020304" pitchFamily="18" charset="0"/>
              </a:rPr>
              <a:t>）对于区域位置、工艺技术等不经常发生变化的，可依据实际变化情况确定排查周期，如果发生变化，应及时进行隐患排查。</a:t>
            </a:r>
            <a:endParaRPr lang="zh-CN" altLang="en-US">
              <a:ea typeface="宋体" panose="02010600030101010101" pitchFamily="2" charset="-122"/>
              <a:cs typeface="Times New Roman" panose="02020603050405020304" pitchFamily="18" charset="0"/>
            </a:endParaRPr>
          </a:p>
        </p:txBody>
      </p:sp>
      <p:sp>
        <p:nvSpPr>
          <p:cNvPr id="3" name="灯片编号占位符 2"/>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54D0D481-DFB4-4D40-B31D-647BA8EAA877}" type="slidenum">
              <a:rPr lang="zh-CN" altLang="en-US" sz="1200">
                <a:solidFill>
                  <a:schemeClr val="tx1">
                    <a:tint val="75000"/>
                  </a:schemeClr>
                </a:solidFill>
                <a:latin typeface="微软雅黑" panose="020B0503020204020204" pitchFamily="34" charset="-122"/>
                <a:ea typeface="微软雅黑" panose="020B0503020204020204" pitchFamily="34" charset="-122"/>
                <a:cs typeface="+mn-cs"/>
              </a:rPr>
            </a:fld>
            <a:endParaRPr lang="zh-CN" altLang="en-US" sz="1200">
              <a:solidFill>
                <a:schemeClr val="tx1">
                  <a:tint val="75000"/>
                </a:schemeClr>
              </a:solidFill>
              <a:latin typeface="微软雅黑" panose="020B0503020204020204" pitchFamily="34" charset="-122"/>
              <a:ea typeface="微软雅黑" panose="020B0503020204020204" pitchFamily="34" charset="-122"/>
              <a:cs typeface="+mn-cs"/>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title"/>
          </p:nvPr>
        </p:nvSpPr>
        <p:spPr>
          <a:xfrm>
            <a:off x="623888" y="981075"/>
            <a:ext cx="11055350" cy="476250"/>
          </a:xfrm>
        </p:spPr>
        <p:txBody>
          <a:bodyPr/>
          <a:lstStyle/>
          <a:p>
            <a:pPr algn="ctr" eaLnBrk="1" hangingPunct="1"/>
            <a:r>
              <a:rPr lang="zh-CN" altLang="en-US" b="1">
                <a:sym typeface="+mn-ea"/>
              </a:rPr>
              <a:t>为什么开展双重预防机制工作</a:t>
            </a:r>
            <a:endParaRPr lang="zh-CN" altLang="en-US"/>
          </a:p>
        </p:txBody>
      </p:sp>
      <p:sp>
        <p:nvSpPr>
          <p:cNvPr id="239619" name="Rectangle 3"/>
          <p:cNvSpPr>
            <a:spLocks noGrp="1" noChangeArrowheads="1"/>
          </p:cNvSpPr>
          <p:nvPr>
            <p:ph type="body" idx="1"/>
          </p:nvPr>
        </p:nvSpPr>
        <p:spPr>
          <a:xfrm>
            <a:off x="431800" y="1484313"/>
            <a:ext cx="11425238" cy="1295400"/>
          </a:xfrm>
        </p:spPr>
        <p:txBody>
          <a:bodyPr rtlCol="0">
            <a:normAutofit lnSpcReduction="20000"/>
          </a:bodyPr>
          <a:lstStyle/>
          <a:p>
            <a:pPr marL="228600" indent="-228600" defTabSz="913765" eaLnBrk="1" fontAlgn="auto" hangingPunct="1">
              <a:lnSpc>
                <a:spcPct val="150000"/>
              </a:lnSpc>
              <a:spcBef>
                <a:spcPct val="0"/>
              </a:spcBef>
              <a:spcAft>
                <a:spcPts val="0"/>
              </a:spcAft>
              <a:buFont typeface="Wingdings" panose="05000000000000000000" pitchFamily="2" charset="2"/>
              <a:buNone/>
              <a:defRPr/>
            </a:pPr>
            <a:r>
              <a:rPr lang="en-US" altLang="zh-CN" b="1" dirty="0">
                <a:cs typeface="+mn-cs"/>
              </a:rPr>
              <a:t>   2015</a:t>
            </a:r>
            <a:r>
              <a:rPr lang="zh-CN" altLang="en-US" b="1" dirty="0">
                <a:cs typeface="+mn-cs"/>
              </a:rPr>
              <a:t>年</a:t>
            </a:r>
            <a:r>
              <a:rPr lang="en-US" altLang="zh-CN" b="1" dirty="0">
                <a:cs typeface="+mn-cs"/>
              </a:rPr>
              <a:t>8</a:t>
            </a:r>
            <a:r>
              <a:rPr lang="zh-CN" altLang="en-US" b="1" dirty="0">
                <a:cs typeface="+mn-cs"/>
              </a:rPr>
              <a:t>月</a:t>
            </a:r>
            <a:r>
              <a:rPr lang="en-US" altLang="zh-CN" b="1" dirty="0">
                <a:cs typeface="+mn-cs"/>
              </a:rPr>
              <a:t>12</a:t>
            </a:r>
            <a:r>
              <a:rPr lang="zh-CN" altLang="en-US" b="1" dirty="0">
                <a:cs typeface="+mn-cs"/>
              </a:rPr>
              <a:t>日，天津港瑞海公司仓库发生爆炸：</a:t>
            </a:r>
            <a:r>
              <a:rPr lang="en-US" altLang="zh-CN" b="1" dirty="0">
                <a:cs typeface="+mn-cs"/>
              </a:rPr>
              <a:t>173</a:t>
            </a:r>
            <a:r>
              <a:rPr lang="zh-CN" altLang="en-US" b="1" dirty="0">
                <a:cs typeface="+mn-cs"/>
              </a:rPr>
              <a:t>人死亡，千余人受伤，核定直接经济损失</a:t>
            </a:r>
            <a:r>
              <a:rPr lang="en-US" altLang="zh-CN" b="1" dirty="0">
                <a:cs typeface="+mn-cs"/>
              </a:rPr>
              <a:t>68.66</a:t>
            </a:r>
            <a:r>
              <a:rPr lang="zh-CN" altLang="en-US" b="1" dirty="0">
                <a:cs typeface="+mn-cs"/>
              </a:rPr>
              <a:t>亿元人民币，其他损失尚需最终核定。</a:t>
            </a:r>
            <a:r>
              <a:rPr lang="zh-CN" altLang="en-US" dirty="0">
                <a:cs typeface="+mn-cs"/>
              </a:rPr>
              <a:t> </a:t>
            </a:r>
            <a:endParaRPr lang="zh-CN" altLang="en-US" dirty="0">
              <a:cs typeface="+mn-cs"/>
            </a:endParaRPr>
          </a:p>
        </p:txBody>
      </p:sp>
      <p:pic>
        <p:nvPicPr>
          <p:cNvPr id="16387" name="Picture 4"/>
          <p:cNvPicPr>
            <a:picLocks noChangeAspect="1" noChangeArrowheads="1"/>
          </p:cNvPicPr>
          <p:nvPr/>
        </p:nvPicPr>
        <p:blipFill>
          <a:blip r:embed="rId1" cstate="print"/>
          <a:srcRect/>
          <a:stretch>
            <a:fillRect/>
          </a:stretch>
        </p:blipFill>
        <p:spPr bwMode="auto">
          <a:xfrm>
            <a:off x="334963" y="3284538"/>
            <a:ext cx="5378450" cy="2932112"/>
          </a:xfrm>
          <a:prstGeom prst="rect">
            <a:avLst/>
          </a:prstGeom>
          <a:noFill/>
          <a:ln w="9525">
            <a:noFill/>
            <a:miter lim="800000"/>
            <a:headEnd/>
            <a:tailEnd/>
          </a:ln>
        </p:spPr>
      </p:pic>
      <p:grpSp>
        <p:nvGrpSpPr>
          <p:cNvPr id="16388" name="组合 5"/>
          <p:cNvGrpSpPr/>
          <p:nvPr/>
        </p:nvGrpSpPr>
        <p:grpSpPr bwMode="auto">
          <a:xfrm>
            <a:off x="1268413" y="0"/>
            <a:ext cx="2455862" cy="228600"/>
            <a:chOff x="1061493" y="-1"/>
            <a:chExt cx="2457010" cy="228416"/>
          </a:xfrm>
        </p:grpSpPr>
        <p:sp>
          <p:nvSpPr>
            <p:cNvPr id="2" name="矩形 6"/>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3" name="矩形 7"/>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4" name="矩形 8"/>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5" name="矩形 9"/>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grpSp>
        <p:nvGrpSpPr>
          <p:cNvPr id="16390" name="组合 5"/>
          <p:cNvGrpSpPr/>
          <p:nvPr/>
        </p:nvGrpSpPr>
        <p:grpSpPr bwMode="auto">
          <a:xfrm>
            <a:off x="1268413" y="0"/>
            <a:ext cx="2455862" cy="228600"/>
            <a:chOff x="1061493" y="-1"/>
            <a:chExt cx="2457010" cy="228416"/>
          </a:xfrm>
        </p:grpSpPr>
        <p:sp>
          <p:nvSpPr>
            <p:cNvPr id="7" name="矩形 6"/>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8" name="矩形 7"/>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 name="矩形 8"/>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pic>
        <p:nvPicPr>
          <p:cNvPr id="16392" name="Picture 18" descr="u=3198411416,556475438&amp;fm=21&amp;gp=0"/>
          <p:cNvPicPr>
            <a:picLocks noChangeAspect="1" noChangeArrowheads="1"/>
          </p:cNvPicPr>
          <p:nvPr/>
        </p:nvPicPr>
        <p:blipFill>
          <a:blip r:embed="rId2" cstate="print"/>
          <a:srcRect/>
          <a:stretch>
            <a:fillRect/>
          </a:stretch>
        </p:blipFill>
        <p:spPr bwMode="auto">
          <a:xfrm>
            <a:off x="6527800" y="3262313"/>
            <a:ext cx="4962525" cy="3101975"/>
          </a:xfrm>
          <a:prstGeom prst="rect">
            <a:avLst/>
          </a:prstGeom>
          <a:noFill/>
          <a:ln w="9525">
            <a:noFill/>
            <a:miter lim="800000"/>
            <a:headEnd/>
            <a:tailEnd/>
          </a:ln>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矩形 1"/>
          <p:cNvSpPr>
            <a:spLocks noChangeArrowheads="1"/>
          </p:cNvSpPr>
          <p:nvPr/>
        </p:nvSpPr>
        <p:spPr bwMode="auto">
          <a:xfrm>
            <a:off x="986118" y="1620370"/>
            <a:ext cx="9502588" cy="2954655"/>
          </a:xfrm>
          <a:prstGeom prst="rect">
            <a:avLst/>
          </a:prstGeom>
          <a:noFill/>
          <a:ln w="9525">
            <a:noFill/>
            <a:miter lim="800000"/>
          </a:ln>
        </p:spPr>
        <p:txBody>
          <a:bodyPr wrap="square">
            <a:spAutoFit/>
          </a:bodyPr>
          <a:lstStyle/>
          <a:p>
            <a:pPr indent="358775" eaLnBrk="0" hangingPunct="0"/>
            <a:r>
              <a:rPr lang="en-US" altLang="zh-CN" b="1" dirty="0">
                <a:latin typeface="Times New Roman" panose="02020603050405020304" pitchFamily="18" charset="0"/>
                <a:ea typeface="宋体" panose="02010600030101010101" pitchFamily="2" charset="-122"/>
              </a:rPr>
              <a:t>3 </a:t>
            </a:r>
            <a:r>
              <a:rPr lang="zh-CN" altLang="en-US" b="1" dirty="0">
                <a:latin typeface="Times New Roman" panose="02020603050405020304" pitchFamily="18" charset="0"/>
                <a:ea typeface="宋体" panose="02010600030101010101" pitchFamily="2" charset="-122"/>
              </a:rPr>
              <a:t>当发生以下情形之一，应及时组织进行隐患排查： </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1</a:t>
            </a:r>
            <a:r>
              <a:rPr lang="zh-CN" altLang="en-US" dirty="0">
                <a:latin typeface="Times New Roman" panose="02020603050405020304" pitchFamily="18" charset="0"/>
                <a:ea typeface="宋体" panose="02010600030101010101" pitchFamily="2" charset="-122"/>
              </a:rPr>
              <a:t>）颁布实施有关新的法律法规、标准规范或原有适用法律法规、标准规范重新修订的； </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2</a:t>
            </a:r>
            <a:r>
              <a:rPr lang="zh-CN" altLang="en-US" dirty="0">
                <a:latin typeface="Times New Roman" panose="02020603050405020304" pitchFamily="18" charset="0"/>
                <a:ea typeface="宋体" panose="02010600030101010101" pitchFamily="2" charset="-122"/>
              </a:rPr>
              <a:t>）组织机构和人员发生重大调整的； </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3</a:t>
            </a:r>
            <a:r>
              <a:rPr lang="zh-CN" altLang="en-US" dirty="0">
                <a:latin typeface="Times New Roman" panose="02020603050405020304" pitchFamily="18" charset="0"/>
                <a:ea typeface="宋体" panose="02010600030101010101" pitchFamily="2" charset="-122"/>
              </a:rPr>
              <a:t>）装置工艺、设备、电气、仪表、公用工程或操作参数发生重大改变的，应按变更管理要求进行风险评估； </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4</a:t>
            </a:r>
            <a:r>
              <a:rPr lang="zh-CN" altLang="en-US" dirty="0">
                <a:latin typeface="Times New Roman" panose="02020603050405020304" pitchFamily="18" charset="0"/>
                <a:ea typeface="宋体" panose="02010600030101010101" pitchFamily="2" charset="-122"/>
              </a:rPr>
              <a:t>）外部安全生产环境发生重大变化； </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5</a:t>
            </a:r>
            <a:r>
              <a:rPr lang="zh-CN" altLang="en-US" dirty="0">
                <a:latin typeface="Times New Roman" panose="02020603050405020304" pitchFamily="18" charset="0"/>
                <a:ea typeface="宋体" panose="02010600030101010101" pitchFamily="2" charset="-122"/>
              </a:rPr>
              <a:t>）发生事故或对事故、事件有新的认识； </a:t>
            </a:r>
            <a:endParaRPr lang="zh-CN" altLang="en-US" sz="1000" dirty="0">
              <a:ea typeface="宋体" panose="02010600030101010101" pitchFamily="2" charset="-122"/>
            </a:endParaRPr>
          </a:p>
          <a:p>
            <a:pPr indent="358775" eaLnBrk="0" hangingPunct="0"/>
            <a:r>
              <a:rPr lang="zh-CN" altLang="en-US" dirty="0">
                <a:latin typeface="Times New Roman" panose="02020603050405020304" pitchFamily="18" charset="0"/>
                <a:ea typeface="宋体" panose="02010600030101010101" pitchFamily="2" charset="-122"/>
              </a:rPr>
              <a:t>（</a:t>
            </a:r>
            <a:r>
              <a:rPr lang="en-US" altLang="zh-CN" dirty="0">
                <a:latin typeface="Times New Roman" panose="02020603050405020304" pitchFamily="18" charset="0"/>
                <a:ea typeface="宋体" panose="02010600030101010101" pitchFamily="2" charset="-122"/>
              </a:rPr>
              <a:t>6</a:t>
            </a:r>
            <a:r>
              <a:rPr lang="zh-CN" altLang="en-US" dirty="0">
                <a:latin typeface="Times New Roman" panose="02020603050405020304" pitchFamily="18" charset="0"/>
                <a:ea typeface="宋体" panose="02010600030101010101" pitchFamily="2" charset="-122"/>
              </a:rPr>
              <a:t>）气候条件发生大的变化或预报可能发生重大自然灾害。 </a:t>
            </a:r>
            <a:endParaRPr lang="zh-CN" altLang="en-US" sz="1000" dirty="0">
              <a:ea typeface="宋体" panose="02010600030101010101" pitchFamily="2" charset="-122"/>
            </a:endParaRPr>
          </a:p>
          <a:p>
            <a:pPr indent="358775" eaLnBrk="0" hangingPunct="0"/>
            <a:r>
              <a:rPr lang="en-US" altLang="zh-CN" b="1" dirty="0">
                <a:latin typeface="Times New Roman" panose="02020603050405020304" pitchFamily="18" charset="0"/>
                <a:ea typeface="宋体" panose="02010600030101010101" pitchFamily="2" charset="-122"/>
              </a:rPr>
              <a:t>4 </a:t>
            </a:r>
            <a:r>
              <a:rPr lang="zh-CN" altLang="en-US" b="1" dirty="0">
                <a:latin typeface="Times New Roman" panose="02020603050405020304" pitchFamily="18" charset="0"/>
                <a:ea typeface="宋体" panose="02010600030101010101" pitchFamily="2" charset="-122"/>
              </a:rPr>
              <a:t>企业涉及高危工艺的，应每五年至少开展一次危险与可操作性分析（</a:t>
            </a:r>
            <a:r>
              <a:rPr lang="en-US" altLang="zh-CN" b="1" dirty="0">
                <a:latin typeface="Times New Roman" panose="02020603050405020304" pitchFamily="18" charset="0"/>
                <a:ea typeface="宋体" panose="02010600030101010101" pitchFamily="2" charset="-122"/>
              </a:rPr>
              <a:t>HAZOP</a:t>
            </a:r>
            <a:r>
              <a:rPr lang="zh-CN" altLang="en-US" b="1" dirty="0">
                <a:latin typeface="Times New Roman" panose="02020603050405020304" pitchFamily="18" charset="0"/>
                <a:ea typeface="宋体" panose="02010600030101010101" pitchFamily="2" charset="-122"/>
              </a:rPr>
              <a:t>）。</a:t>
            </a:r>
            <a:endParaRPr lang="zh-CN" altLang="en-US" sz="2400" dirty="0">
              <a:ea typeface="宋体" panose="02010600030101010101" pitchFamily="2"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3" name="文本框 1"/>
          <p:cNvSpPr txBox="1">
            <a:spLocks noChangeArrowheads="1"/>
          </p:cNvSpPr>
          <p:nvPr/>
        </p:nvSpPr>
        <p:spPr bwMode="auto">
          <a:xfrm>
            <a:off x="1129553" y="1532965"/>
            <a:ext cx="9897035" cy="4062651"/>
          </a:xfrm>
          <a:prstGeom prst="rect">
            <a:avLst/>
          </a:prstGeom>
          <a:noFill/>
          <a:ln w="9525">
            <a:noFill/>
            <a:miter lim="800000"/>
          </a:ln>
        </p:spPr>
        <p:txBody>
          <a:bodyPr wrap="square">
            <a:spAutoFit/>
          </a:bodyPr>
          <a:lstStyle/>
          <a:p>
            <a:r>
              <a:rPr lang="zh-CN" altLang="en-US" sz="2400" b="1" dirty="0">
                <a:latin typeface="微软雅黑" panose="020B0503020204020204" pitchFamily="34" charset="-122"/>
                <a:ea typeface="微软雅黑" panose="020B0503020204020204" pitchFamily="34" charset="-122"/>
              </a:rPr>
              <a:t>1、基层组织排查包括车间、班组、岗位为主体实施的隐患排查，专业组织的排查包括防火防爆、电气、职业危害、设备等各专业实施的隐患排；公司组织的排查由隐患排查主管部门组织实施的隐患排查；</a:t>
            </a:r>
            <a:endParaRPr lang="zh-CN" altLang="en-US" sz="2400" b="1" dirty="0">
              <a:latin typeface="微软雅黑" panose="020B0503020204020204" pitchFamily="34" charset="-122"/>
              <a:ea typeface="微软雅黑" panose="020B0503020204020204" pitchFamily="34" charset="-122"/>
            </a:endParaRPr>
          </a:p>
          <a:p>
            <a:endParaRPr lang="zh-CN" altLang="en-US" b="1" dirty="0"/>
          </a:p>
          <a:p>
            <a:r>
              <a:rPr lang="en-US" altLang="zh-CN" sz="2400" b="1" dirty="0">
                <a:latin typeface="微软雅黑" panose="020B0503020204020204" pitchFamily="34" charset="-122"/>
                <a:ea typeface="微软雅黑" panose="020B0503020204020204" pitchFamily="34" charset="-122"/>
              </a:rPr>
              <a:t>2</a:t>
            </a:r>
            <a:r>
              <a:rPr lang="zh-CN" altLang="en-US" sz="2400" b="1" dirty="0">
                <a:latin typeface="微软雅黑" panose="020B0503020204020204" pitchFamily="34" charset="-122"/>
                <a:ea typeface="微软雅黑" panose="020B0503020204020204" pitchFamily="34" charset="-122"/>
              </a:rPr>
              <a:t>、上一级组织的排查，可增加隐患排查的范围和内容，以验证下级组织排查实施的有效性，如公司级组织排查可通过抽查专业组织排查的内容，验证专业排查的效果，以进行隐患排查效果的考核；</a:t>
            </a:r>
            <a:endParaRPr lang="zh-CN" altLang="en-US" sz="2400" b="1" dirty="0">
              <a:latin typeface="微软雅黑" panose="020B0503020204020204" pitchFamily="34" charset="-122"/>
              <a:ea typeface="微软雅黑" panose="020B0503020204020204" pitchFamily="34" charset="-122"/>
            </a:endParaRPr>
          </a:p>
          <a:p>
            <a:endParaRPr lang="zh-CN" altLang="en-US" sz="2400" b="1" dirty="0">
              <a:latin typeface="微软雅黑" panose="020B0503020204020204" pitchFamily="34" charset="-122"/>
              <a:ea typeface="微软雅黑" panose="020B0503020204020204" pitchFamily="34" charset="-122"/>
            </a:endParaRPr>
          </a:p>
          <a:p>
            <a:r>
              <a:rPr lang="en-US" altLang="zh-CN" sz="2400" b="1" dirty="0">
                <a:latin typeface="微软雅黑" panose="020B0503020204020204" pitchFamily="34" charset="-122"/>
                <a:ea typeface="微软雅黑" panose="020B0503020204020204" pitchFamily="34" charset="-122"/>
              </a:rPr>
              <a:t>3</a:t>
            </a:r>
            <a:r>
              <a:rPr lang="zh-CN" altLang="en-US" sz="2400" b="1" dirty="0">
                <a:latin typeface="微软雅黑" panose="020B0503020204020204" pitchFamily="34" charset="-122"/>
                <a:ea typeface="微软雅黑" panose="020B0503020204020204" pitchFamily="34" charset="-122"/>
              </a:rPr>
              <a:t>、根据需要，可根据安全形式的变化、上级主管部门要求等情况，增加隐患排查的频次，但时间间隔不应超过规定的周期。</a:t>
            </a:r>
            <a:endParaRPr lang="zh-CN" altLang="en-US" sz="2400" b="1" dirty="0">
              <a:latin typeface="微软雅黑" panose="020B0503020204020204" pitchFamily="34" charset="-122"/>
              <a:ea typeface="微软雅黑" panose="020B0503020204020204" pitchFamily="34" charset="-122"/>
            </a:endParaRPr>
          </a:p>
          <a:p>
            <a:endParaRPr lang="zh-CN" altLang="en-US" sz="2400" b="1" dirty="0">
              <a:latin typeface="微软雅黑" panose="020B0503020204020204" pitchFamily="34" charset="-122"/>
              <a:ea typeface="微软雅黑" panose="020B0503020204020204" pitchFamily="34" charset="-122"/>
            </a:endParaRPr>
          </a:p>
        </p:txBody>
      </p:sp>
      <p:sp>
        <p:nvSpPr>
          <p:cNvPr id="3" name="文本占位符 34818"/>
          <p:cNvSpPr>
            <a:spLocks noGrp="1"/>
          </p:cNvSpPr>
          <p:nvPr/>
        </p:nvSpPr>
        <p:spPr>
          <a:xfrm>
            <a:off x="860612" y="566177"/>
            <a:ext cx="9781988" cy="555625"/>
          </a:xfrm>
          <a:prstGeom prst="rect">
            <a:avLst/>
          </a:prstGeom>
          <a:noFill/>
          <a:ln w="9525">
            <a:noFill/>
            <a:miter/>
          </a:ln>
        </p:spPr>
        <p:txBody>
          <a:bodyPr/>
          <a:lstStyle/>
          <a:p>
            <a:pPr marL="342900" indent="-342900" algn="l">
              <a:spcBef>
                <a:spcPct val="20000"/>
              </a:spcBef>
              <a:buClr>
                <a:schemeClr val="hlink"/>
              </a:buClr>
              <a:buSzPct val="120000"/>
            </a:pPr>
            <a:r>
              <a:rPr lang="zh-CN" altLang="en-US" sz="2800" b="1" noProof="1">
                <a:solidFill>
                  <a:srgbClr val="FF0000"/>
                </a:solidFill>
                <a:latin typeface="微软雅黑" panose="020B0503020204020204" pitchFamily="34" charset="-122"/>
                <a:ea typeface="微软雅黑" panose="020B0503020204020204" pitchFamily="34" charset="-122"/>
              </a:rPr>
              <a:t>七</a:t>
            </a:r>
            <a:r>
              <a:rPr lang="en-US" altLang="zh-CN" sz="2800" b="1" noProof="1">
                <a:solidFill>
                  <a:srgbClr val="FF0000"/>
                </a:solidFill>
                <a:latin typeface="微软雅黑" panose="020B0503020204020204" pitchFamily="34" charset="-122"/>
                <a:ea typeface="微软雅黑" panose="020B0503020204020204" pitchFamily="34" charset="-122"/>
              </a:rPr>
              <a:t>.</a:t>
            </a:r>
            <a:r>
              <a:rPr lang="zh-CN" altLang="en-US" sz="2800" b="1" noProof="1">
                <a:solidFill>
                  <a:srgbClr val="FF0000"/>
                </a:solidFill>
                <a:latin typeface="微软雅黑" panose="020B0503020204020204" pitchFamily="34" charset="-122"/>
                <a:ea typeface="微软雅黑" panose="020B0503020204020204" pitchFamily="34" charset="-122"/>
              </a:rPr>
              <a:t>隐患排查注意点</a:t>
            </a:r>
            <a:endParaRPr lang="zh-CN" altLang="en-US" sz="3200" b="1" noProof="1">
              <a:effectLst>
                <a:outerShdw blurRad="38100" dist="38100" dir="2700000" algn="tl">
                  <a:srgbClr val="C0C0C0"/>
                </a:outerShdw>
              </a:effectLst>
              <a:latin typeface="微软雅黑" panose="020B0503020204020204" pitchFamily="34" charset="-122"/>
              <a:ea typeface="微软雅黑" panose="020B0503020204020204" pitchFamily="34" charset="-122"/>
            </a:endParaRPr>
          </a:p>
        </p:txBody>
      </p:sp>
      <p:sp>
        <p:nvSpPr>
          <p:cNvPr id="4" name="灯片编号占位符 3"/>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369CAC22-23B6-4049-8090-4ACB2BB70F21}" type="slidenum">
              <a:rPr lang="zh-CN" altLang="en-US" sz="1200" b="1">
                <a:solidFill>
                  <a:schemeClr val="tx1">
                    <a:tint val="75000"/>
                  </a:schemeClr>
                </a:solidFill>
                <a:latin typeface="微软雅黑" panose="020B0503020204020204" pitchFamily="34" charset="-122"/>
                <a:ea typeface="微软雅黑" panose="020B0503020204020204" pitchFamily="34" charset="-122"/>
                <a:cs typeface="+mn-cs"/>
              </a:rPr>
            </a:fld>
            <a:endParaRPr lang="zh-CN" altLang="en-US" sz="1200" b="1">
              <a:solidFill>
                <a:schemeClr val="tx1">
                  <a:tint val="75000"/>
                </a:schemeClr>
              </a:solidFill>
              <a:latin typeface="微软雅黑" panose="020B0503020204020204" pitchFamily="34" charset="-122"/>
              <a:ea typeface="微软雅黑" panose="020B0503020204020204" pitchFamily="34" charset="-122"/>
              <a:cs typeface="+mn-cs"/>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99"/>
          <p:cNvSpPr txBox="1">
            <a:spLocks noChangeArrowheads="1"/>
          </p:cNvSpPr>
          <p:nvPr/>
        </p:nvSpPr>
        <p:spPr bwMode="auto">
          <a:xfrm>
            <a:off x="1008063" y="1052513"/>
            <a:ext cx="8413750" cy="3101340"/>
          </a:xfrm>
          <a:prstGeom prst="rect">
            <a:avLst/>
          </a:prstGeom>
          <a:noFill/>
          <a:ln>
            <a:noFill/>
          </a:ln>
        </p:spPr>
        <p:txBody>
          <a:bodyPr>
            <a:spAutoFit/>
          </a:bodyPr>
          <a:lstStyle/>
          <a:p>
            <a:pPr algn="l">
              <a:lnSpc>
                <a:spcPct val="120000"/>
              </a:lnSpc>
              <a:buFont typeface="Arial" panose="020B0604020202020204" pitchFamily="34" charset="0"/>
              <a:buNone/>
            </a:pPr>
            <a:r>
              <a:rPr lang="zh-CN" altLang="en-US" sz="2400" b="1">
                <a:solidFill>
                  <a:srgbClr val="FF0000"/>
                </a:solidFill>
                <a:latin typeface="微软雅黑" panose="020B0503020204020204" pitchFamily="34" charset="-122"/>
                <a:ea typeface="微软雅黑" panose="020B0503020204020204" pitchFamily="34" charset="-122"/>
              </a:rPr>
              <a:t>八</a:t>
            </a:r>
            <a:r>
              <a:rPr lang="en-US" altLang="zh-CN" sz="2400" b="1">
                <a:solidFill>
                  <a:srgbClr val="FF0000"/>
                </a:solidFill>
                <a:latin typeface="微软雅黑" panose="020B0503020204020204" pitchFamily="34" charset="-122"/>
                <a:ea typeface="微软雅黑" panose="020B0503020204020204" pitchFamily="34" charset="-122"/>
              </a:rPr>
              <a:t>.</a:t>
            </a:r>
            <a:r>
              <a:rPr lang="zh-CN" altLang="en-US" sz="2400" b="1">
                <a:solidFill>
                  <a:srgbClr val="FF0000"/>
                </a:solidFill>
                <a:latin typeface="微软雅黑" panose="020B0503020204020204" pitchFamily="34" charset="-122"/>
                <a:ea typeface="微软雅黑" panose="020B0503020204020204" pitchFamily="34" charset="-122"/>
              </a:rPr>
              <a:t>一般隐患的整改</a:t>
            </a:r>
            <a:endParaRPr lang="zh-CN" altLang="en-US" sz="2400" b="1">
              <a:solidFill>
                <a:srgbClr val="FF0000"/>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b="1">
                <a:latin typeface="微软雅黑" panose="020B0503020204020204" pitchFamily="34" charset="-122"/>
                <a:ea typeface="微软雅黑" panose="020B0503020204020204" pitchFamily="34" charset="-122"/>
              </a:rPr>
              <a:t>     </a:t>
            </a:r>
            <a:endParaRPr lang="en-US" altLang="zh-CN" sz="2000" b="1">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2000" b="1">
                <a:latin typeface="微软雅黑" panose="020B0503020204020204" pitchFamily="34" charset="-122"/>
                <a:ea typeface="微软雅黑" panose="020B0503020204020204" pitchFamily="34" charset="-122"/>
              </a:rPr>
              <a:t>      </a:t>
            </a:r>
            <a:r>
              <a:rPr lang="zh-CN" altLang="en-US" sz="2400" b="1">
                <a:latin typeface="微软雅黑" panose="020B0503020204020204" pitchFamily="34" charset="-122"/>
                <a:ea typeface="微软雅黑" panose="020B0503020204020204" pitchFamily="34" charset="-122"/>
              </a:rPr>
              <a:t>隐患排查人员向存在隐患的部门、车间、班组下发</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隐患排查治理通知单</a:t>
            </a:r>
            <a:r>
              <a:rPr lang="en-US" altLang="zh-CN" sz="2400" b="1">
                <a:latin typeface="微软雅黑" panose="020B0503020204020204" pitchFamily="34" charset="-122"/>
                <a:ea typeface="微软雅黑" panose="020B0503020204020204" pitchFamily="34" charset="-122"/>
              </a:rPr>
              <a:t>》</a:t>
            </a:r>
            <a:r>
              <a:rPr lang="zh-CN" altLang="en-US" sz="2400" b="1">
                <a:latin typeface="微软雅黑" panose="020B0503020204020204" pitchFamily="34" charset="-122"/>
                <a:ea typeface="微软雅黑" panose="020B0503020204020204" pitchFamily="34" charset="-122"/>
              </a:rPr>
              <a:t>。由隐患整改责任单位负责人或班组立即组织整改，明确整改责任人、整改要求、整改时限等内容。</a:t>
            </a:r>
            <a:endParaRPr lang="zh-CN" altLang="en-US" sz="2400" b="1">
              <a:latin typeface="微软雅黑" panose="020B0503020204020204" pitchFamily="34" charset="-122"/>
              <a:ea typeface="微软雅黑" panose="020B0503020204020204" pitchFamily="34" charset="-122"/>
            </a:endParaRPr>
          </a:p>
          <a:p>
            <a:pPr>
              <a:lnSpc>
                <a:spcPct val="120000"/>
              </a:lnSpc>
              <a:buFont typeface="Arial" panose="020B0604020202020204" pitchFamily="34" charset="0"/>
              <a:buNone/>
            </a:pPr>
            <a:endParaRPr lang="zh-CN" altLang="en-US" sz="2400" b="1">
              <a:latin typeface="微软雅黑" panose="020B0503020204020204" pitchFamily="34" charset="-122"/>
              <a:ea typeface="微软雅黑" panose="020B0503020204020204" pitchFamily="34" charset="-122"/>
            </a:endParaRPr>
          </a:p>
        </p:txBody>
      </p:sp>
      <p:sp>
        <p:nvSpPr>
          <p:cNvPr id="3" name="灯片编号占位符 2"/>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2392C066-405A-49D8-955F-CFB0A2021B15}" type="slidenum">
              <a:rPr lang="zh-CN" altLang="en-US" sz="1200">
                <a:solidFill>
                  <a:schemeClr val="tx1">
                    <a:tint val="75000"/>
                  </a:schemeClr>
                </a:solidFill>
                <a:latin typeface="+mn-lt"/>
                <a:ea typeface="+mn-ea"/>
                <a:cs typeface="+mn-cs"/>
              </a:rPr>
            </a:fld>
            <a:endParaRPr lang="zh-CN" altLang="en-US" sz="1200">
              <a:solidFill>
                <a:schemeClr val="tx1">
                  <a:tint val="75000"/>
                </a:schemeClr>
              </a:solidFill>
              <a:latin typeface="+mn-lt"/>
              <a:ea typeface="+mn-ea"/>
              <a:cs typeface="+mn-cs"/>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1" name="文本框 99"/>
          <p:cNvSpPr txBox="1">
            <a:spLocks noChangeArrowheads="1"/>
          </p:cNvSpPr>
          <p:nvPr/>
        </p:nvSpPr>
        <p:spPr bwMode="auto">
          <a:xfrm>
            <a:off x="1546412" y="981075"/>
            <a:ext cx="8659906" cy="5107940"/>
          </a:xfrm>
          <a:prstGeom prst="rect">
            <a:avLst/>
          </a:prstGeom>
          <a:noFill/>
          <a:ln>
            <a:noFill/>
          </a:ln>
        </p:spPr>
        <p:txBody>
          <a:bodyPr wrap="square">
            <a:spAutoFit/>
          </a:bodyPr>
          <a:lstStyle/>
          <a:p>
            <a:pPr algn="l">
              <a:lnSpc>
                <a:spcPct val="150000"/>
              </a:lnSpc>
              <a:spcAft>
                <a:spcPts val="2400"/>
              </a:spcAft>
              <a:buFont typeface="Arial" panose="020B0604020202020204" pitchFamily="34" charset="0"/>
              <a:buNone/>
            </a:pPr>
            <a:r>
              <a:rPr lang="zh-CN" altLang="en-US" sz="2400" b="1" dirty="0">
                <a:solidFill>
                  <a:srgbClr val="FF0000"/>
                </a:solidFill>
                <a:latin typeface="微软雅黑" panose="020B0503020204020204" pitchFamily="34" charset="-122"/>
                <a:ea typeface="微软雅黑" panose="020B0503020204020204" pitchFamily="34" charset="-122"/>
              </a:rPr>
              <a:t>九</a:t>
            </a:r>
            <a:r>
              <a:rPr lang="en-US" altLang="zh-CN" sz="2400" b="1" dirty="0">
                <a:solidFill>
                  <a:srgbClr val="FF0000"/>
                </a:solidFill>
                <a:latin typeface="微软雅黑" panose="020B0503020204020204" pitchFamily="34" charset="-122"/>
                <a:ea typeface="微软雅黑" panose="020B0503020204020204" pitchFamily="34" charset="-122"/>
              </a:rPr>
              <a:t>.</a:t>
            </a:r>
            <a:r>
              <a:rPr lang="zh-CN" altLang="en-US" sz="2400" b="1" dirty="0">
                <a:solidFill>
                  <a:srgbClr val="FF0000"/>
                </a:solidFill>
                <a:latin typeface="微软雅黑" panose="020B0503020204020204" pitchFamily="34" charset="-122"/>
                <a:ea typeface="微软雅黑" panose="020B0503020204020204" pitchFamily="34" charset="-122"/>
              </a:rPr>
              <a:t>重大事故隐患的整改</a:t>
            </a:r>
            <a:endParaRPr lang="zh-CN" altLang="en-US" sz="2400" b="1" dirty="0">
              <a:solidFill>
                <a:srgbClr val="FF0000"/>
              </a:solidFill>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对于重大事故隐患或难以整改的隐患，隐患整改责任部门、车间应组织制定事故隐患治理方案，经论证后实施。重大事故隐患治理方案应包括：</a:t>
            </a:r>
            <a:endParaRPr lang="zh-CN" altLang="en-US" sz="2000" b="1" dirty="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2000" b="1" dirty="0">
                <a:latin typeface="微软雅黑" panose="020B0503020204020204" pitchFamily="34" charset="-122"/>
                <a:ea typeface="微软雅黑" panose="020B0503020204020204" pitchFamily="34" charset="-122"/>
              </a:rPr>
              <a:t>1)  </a:t>
            </a:r>
            <a:r>
              <a:rPr lang="zh-CN" altLang="en-US" sz="2000" b="1" dirty="0">
                <a:latin typeface="微软雅黑" panose="020B0503020204020204" pitchFamily="34" charset="-122"/>
                <a:ea typeface="微软雅黑" panose="020B0503020204020204" pitchFamily="34" charset="-122"/>
              </a:rPr>
              <a:t>治理的目标和任务；</a:t>
            </a:r>
            <a:endParaRPr lang="zh-CN" altLang="en-US" sz="2000" b="1" dirty="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2000" b="1" dirty="0">
                <a:latin typeface="微软雅黑" panose="020B0503020204020204" pitchFamily="34" charset="-122"/>
                <a:ea typeface="微软雅黑" panose="020B0503020204020204" pitchFamily="34" charset="-122"/>
              </a:rPr>
              <a:t>2)  </a:t>
            </a:r>
            <a:r>
              <a:rPr lang="zh-CN" altLang="en-US" sz="2000" b="1" dirty="0">
                <a:latin typeface="微软雅黑" panose="020B0503020204020204" pitchFamily="34" charset="-122"/>
                <a:ea typeface="微软雅黑" panose="020B0503020204020204" pitchFamily="34" charset="-122"/>
              </a:rPr>
              <a:t>采取的方法和措施；</a:t>
            </a:r>
            <a:endParaRPr lang="zh-CN" altLang="en-US" sz="2000" b="1" dirty="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2000" b="1" dirty="0">
                <a:latin typeface="微软雅黑" panose="020B0503020204020204" pitchFamily="34" charset="-122"/>
                <a:ea typeface="微软雅黑" panose="020B0503020204020204" pitchFamily="34" charset="-122"/>
              </a:rPr>
              <a:t>3)  </a:t>
            </a:r>
            <a:r>
              <a:rPr lang="zh-CN" altLang="en-US" sz="2000" b="1" dirty="0">
                <a:latin typeface="微软雅黑" panose="020B0503020204020204" pitchFamily="34" charset="-122"/>
                <a:ea typeface="微软雅黑" panose="020B0503020204020204" pitchFamily="34" charset="-122"/>
              </a:rPr>
              <a:t>经费和物资的落实；</a:t>
            </a:r>
            <a:endParaRPr lang="zh-CN" altLang="en-US" sz="2000" b="1" dirty="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2000" b="1" dirty="0">
                <a:latin typeface="微软雅黑" panose="020B0503020204020204" pitchFamily="34" charset="-122"/>
                <a:ea typeface="微软雅黑" panose="020B0503020204020204" pitchFamily="34" charset="-122"/>
              </a:rPr>
              <a:t>4)  </a:t>
            </a:r>
            <a:r>
              <a:rPr lang="zh-CN" altLang="en-US" sz="2000" b="1" dirty="0">
                <a:latin typeface="微软雅黑" panose="020B0503020204020204" pitchFamily="34" charset="-122"/>
                <a:ea typeface="微软雅黑" panose="020B0503020204020204" pitchFamily="34" charset="-122"/>
              </a:rPr>
              <a:t>负责治理的单位和人员；</a:t>
            </a:r>
            <a:endParaRPr lang="zh-CN" altLang="en-US" sz="2000" b="1" dirty="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2000" b="1" dirty="0">
                <a:latin typeface="微软雅黑" panose="020B0503020204020204" pitchFamily="34" charset="-122"/>
                <a:ea typeface="微软雅黑" panose="020B0503020204020204" pitchFamily="34" charset="-122"/>
              </a:rPr>
              <a:t>5)  </a:t>
            </a:r>
            <a:r>
              <a:rPr lang="zh-CN" altLang="en-US" sz="2000" b="1" dirty="0">
                <a:latin typeface="微软雅黑" panose="020B0503020204020204" pitchFamily="34" charset="-122"/>
                <a:ea typeface="微软雅黑" panose="020B0503020204020204" pitchFamily="34" charset="-122"/>
              </a:rPr>
              <a:t>治理的时限和要求；</a:t>
            </a:r>
            <a:endParaRPr lang="zh-CN" altLang="en-US" sz="2000" b="1" dirty="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en-US" altLang="zh-CN" sz="2000" b="1" dirty="0">
                <a:latin typeface="微软雅黑" panose="020B0503020204020204" pitchFamily="34" charset="-122"/>
                <a:ea typeface="微软雅黑" panose="020B0503020204020204" pitchFamily="34" charset="-122"/>
              </a:rPr>
              <a:t>6)</a:t>
            </a:r>
            <a:r>
              <a:rPr lang="zh-CN" altLang="en-US" sz="2000" b="1" dirty="0">
                <a:latin typeface="微软雅黑" panose="020B0503020204020204" pitchFamily="34" charset="-122"/>
                <a:ea typeface="微软雅黑" panose="020B0503020204020204" pitchFamily="34" charset="-122"/>
              </a:rPr>
              <a:t>　防止整改期间发生事故的安全措施。</a:t>
            </a:r>
            <a:endParaRPr lang="zh-CN" altLang="en-US" sz="2000" b="1" dirty="0">
              <a:latin typeface="微软雅黑" panose="020B0503020204020204" pitchFamily="34" charset="-122"/>
              <a:ea typeface="微软雅黑" panose="020B0503020204020204" pitchFamily="34" charset="-122"/>
            </a:endParaRPr>
          </a:p>
          <a:p>
            <a:pPr>
              <a:lnSpc>
                <a:spcPct val="150000"/>
              </a:lnSpc>
              <a:buFont typeface="Arial" panose="020B0604020202020204" pitchFamily="34" charset="0"/>
              <a:buNone/>
            </a:pPr>
            <a:r>
              <a:rPr lang="zh-CN" altLang="en-US" sz="2000" b="1" dirty="0">
                <a:latin typeface="微软雅黑" panose="020B0503020204020204" pitchFamily="34" charset="-122"/>
                <a:ea typeface="微软雅黑" panose="020B0503020204020204" pitchFamily="34" charset="-122"/>
              </a:rPr>
              <a:t>对于简单易行的整改措施，也可参照一般事故隐患的整改要求实施。</a:t>
            </a:r>
            <a:endParaRPr lang="zh-CN" altLang="en-US" sz="2000" b="1" dirty="0">
              <a:latin typeface="微软雅黑" panose="020B0503020204020204" pitchFamily="34" charset="-122"/>
              <a:ea typeface="微软雅黑" panose="020B0503020204020204" pitchFamily="34" charset="-122"/>
            </a:endParaRPr>
          </a:p>
        </p:txBody>
      </p:sp>
      <p:sp>
        <p:nvSpPr>
          <p:cNvPr id="3" name="灯片编号占位符 2"/>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5F4F07B3-3849-4AF3-B5AE-D05AAE84DF6A}" type="slidenum">
              <a:rPr lang="zh-CN" altLang="en-US" sz="1200">
                <a:solidFill>
                  <a:schemeClr val="tx1">
                    <a:tint val="75000"/>
                  </a:schemeClr>
                </a:solidFill>
                <a:latin typeface="+mn-lt"/>
                <a:ea typeface="+mn-ea"/>
                <a:cs typeface="+mn-cs"/>
              </a:rPr>
            </a:fld>
            <a:endParaRPr lang="zh-CN" altLang="en-US" sz="1200">
              <a:solidFill>
                <a:schemeClr val="tx1">
                  <a:tint val="75000"/>
                </a:schemeClr>
              </a:solidFill>
              <a:latin typeface="+mn-lt"/>
              <a:ea typeface="+mn-ea"/>
              <a:cs typeface="+mn-cs"/>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B5BAD8D4-B2C9-49BF-869C-39CCF3BE6448}" type="slidenum">
              <a:rPr lang="zh-CN" altLang="en-US" sz="1200">
                <a:solidFill>
                  <a:schemeClr val="tx1">
                    <a:tint val="75000"/>
                  </a:schemeClr>
                </a:solidFill>
                <a:latin typeface="+mn-lt"/>
                <a:ea typeface="+mn-ea"/>
                <a:cs typeface="+mn-cs"/>
              </a:rPr>
            </a:fld>
            <a:endParaRPr lang="zh-CN" altLang="en-US" sz="1200">
              <a:solidFill>
                <a:schemeClr val="tx1">
                  <a:tint val="75000"/>
                </a:schemeClr>
              </a:solidFill>
              <a:latin typeface="+mn-lt"/>
              <a:ea typeface="+mn-ea"/>
              <a:cs typeface="+mn-cs"/>
            </a:endParaRPr>
          </a:p>
        </p:txBody>
      </p:sp>
      <p:sp>
        <p:nvSpPr>
          <p:cNvPr id="116737" name="Rectangle 1"/>
          <p:cNvSpPr>
            <a:spLocks noChangeArrowheads="1"/>
          </p:cNvSpPr>
          <p:nvPr/>
        </p:nvSpPr>
        <p:spPr bwMode="auto">
          <a:xfrm>
            <a:off x="874058" y="1593561"/>
            <a:ext cx="9628094" cy="2399665"/>
          </a:xfrm>
          <a:prstGeom prst="rect">
            <a:avLst/>
          </a:prstGeom>
          <a:noFill/>
          <a:ln w="9525">
            <a:noFill/>
            <a:miter lim="800000"/>
          </a:ln>
          <a:effectLst/>
        </p:spPr>
        <p:txBody>
          <a:bodyPr wrap="square" anchor="ctr">
            <a:spAutoFit/>
          </a:bodyPr>
          <a:lstStyle/>
          <a:p>
            <a:pPr indent="304800" algn="l">
              <a:lnSpc>
                <a:spcPct val="150000"/>
              </a:lnSpc>
            </a:pPr>
            <a:r>
              <a:rPr lang="zh-CN" altLang="en-US" sz="2800" b="1" dirty="0">
                <a:solidFill>
                  <a:srgbClr val="FF0000"/>
                </a:solidFill>
                <a:latin typeface="微软雅黑" panose="020B0503020204020204" pitchFamily="34" charset="-122"/>
                <a:ea typeface="微软雅黑" panose="020B0503020204020204" pitchFamily="34" charset="-122"/>
              </a:rPr>
              <a:t>十</a:t>
            </a:r>
            <a:r>
              <a:rPr lang="en-US" altLang="zh-CN" sz="2800" b="1" dirty="0">
                <a:solidFill>
                  <a:srgbClr val="FF0000"/>
                </a:solidFill>
                <a:latin typeface="微软雅黑" panose="020B0503020204020204" pitchFamily="34" charset="-122"/>
                <a:ea typeface="微软雅黑" panose="020B0503020204020204" pitchFamily="34" charset="-122"/>
              </a:rPr>
              <a:t>.</a:t>
            </a:r>
            <a:r>
              <a:rPr lang="zh-CN" altLang="en-US" sz="2800" b="1" dirty="0">
                <a:solidFill>
                  <a:srgbClr val="FF0000"/>
                </a:solidFill>
                <a:latin typeface="微软雅黑" panose="020B0503020204020204" pitchFamily="34" charset="-122"/>
                <a:ea typeface="微软雅黑" panose="020B0503020204020204" pitchFamily="34" charset="-122"/>
              </a:rPr>
              <a:t>整改期间的防范要求</a:t>
            </a:r>
            <a:endParaRPr lang="zh-CN" altLang="en-US" sz="2800" b="1" dirty="0">
              <a:solidFill>
                <a:srgbClr val="FF0000"/>
              </a:solidFill>
              <a:latin typeface="微软雅黑" panose="020B0503020204020204" pitchFamily="34" charset="-122"/>
              <a:ea typeface="微软雅黑" panose="020B0503020204020204" pitchFamily="34" charset="-122"/>
            </a:endParaRPr>
          </a:p>
          <a:p>
            <a:pPr indent="304800" eaLnBrk="0" hangingPunct="0">
              <a:lnSpc>
                <a:spcPct val="150000"/>
              </a:lnSpc>
            </a:pPr>
            <a:r>
              <a:rPr lang="zh-CN" altLang="en-US" sz="2400" b="1" dirty="0">
                <a:latin typeface="微软雅黑" panose="020B0503020204020204" pitchFamily="34" charset="-122"/>
                <a:ea typeface="微软雅黑" panose="020B0503020204020204" pitchFamily="34" charset="-122"/>
                <a:cs typeface="宋体" panose="02010600030101010101" pitchFamily="2" charset="-122"/>
              </a:rPr>
              <a:t>  对无法立即整改的事故隐患，隐患整改责任部门、车间须采取可靠的安全措施，涉及重大事故隐患还制定相应的应急预案或应急处置措施，落实监控责任，防止隐患发展为事故。</a:t>
            </a:r>
            <a:endParaRPr lang="zh-CN" altLang="en-US" sz="2400" b="1" dirty="0">
              <a:latin typeface="微软雅黑" panose="020B0503020204020204" pitchFamily="34" charset="-122"/>
              <a:ea typeface="微软雅黑" panose="020B0503020204020204" pitchFamily="34" charset="-122"/>
              <a:cs typeface="宋体" panose="02010600030101010101" pitchFamily="2"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4C220872-AC08-4261-9CBE-E08098A05847}" type="slidenum">
              <a:rPr lang="zh-CN" altLang="en-US" sz="1200">
                <a:solidFill>
                  <a:schemeClr val="tx1">
                    <a:tint val="75000"/>
                  </a:schemeClr>
                </a:solidFill>
                <a:latin typeface="+mn-lt"/>
                <a:ea typeface="+mn-ea"/>
                <a:cs typeface="+mn-cs"/>
              </a:rPr>
            </a:fld>
            <a:endParaRPr lang="zh-CN" altLang="en-US" sz="1200">
              <a:solidFill>
                <a:schemeClr val="tx1">
                  <a:tint val="75000"/>
                </a:schemeClr>
              </a:solidFill>
              <a:latin typeface="+mn-lt"/>
              <a:ea typeface="+mn-ea"/>
              <a:cs typeface="+mn-cs"/>
            </a:endParaRPr>
          </a:p>
        </p:txBody>
      </p:sp>
      <p:sp>
        <p:nvSpPr>
          <p:cNvPr id="172034" name="Rectangle 1"/>
          <p:cNvSpPr>
            <a:spLocks noChangeArrowheads="1"/>
          </p:cNvSpPr>
          <p:nvPr/>
        </p:nvSpPr>
        <p:spPr bwMode="auto">
          <a:xfrm>
            <a:off x="919163" y="1125220"/>
            <a:ext cx="9818687" cy="4677410"/>
          </a:xfrm>
          <a:prstGeom prst="rect">
            <a:avLst/>
          </a:prstGeom>
          <a:noFill/>
          <a:ln w="9525">
            <a:noFill/>
            <a:miter lim="800000"/>
          </a:ln>
        </p:spPr>
        <p:txBody>
          <a:bodyPr anchor="ctr">
            <a:spAutoFit/>
          </a:bodyPr>
          <a:lstStyle/>
          <a:p>
            <a:pPr indent="304800" algn="l"/>
            <a:r>
              <a:rPr lang="zh-CN" altLang="en-US" sz="3200" b="1" dirty="0">
                <a:solidFill>
                  <a:srgbClr val="C00000"/>
                </a:solidFill>
                <a:latin typeface="微软雅黑" panose="020B0503020204020204" pitchFamily="34" charset="-122"/>
                <a:ea typeface="微软雅黑" panose="020B0503020204020204" pitchFamily="34" charset="-122"/>
              </a:rPr>
              <a:t>  十一</a:t>
            </a:r>
            <a:r>
              <a:rPr lang="en-US" altLang="zh-CN" sz="3200" b="1" dirty="0">
                <a:solidFill>
                  <a:srgbClr val="C00000"/>
                </a:solidFill>
                <a:latin typeface="微软雅黑" panose="020B0503020204020204" pitchFamily="34" charset="-122"/>
                <a:ea typeface="微软雅黑" panose="020B0503020204020204" pitchFamily="34" charset="-122"/>
              </a:rPr>
              <a:t>.</a:t>
            </a:r>
            <a:r>
              <a:rPr lang="zh-CN" altLang="en-US" sz="3200" b="1" dirty="0">
                <a:solidFill>
                  <a:srgbClr val="C00000"/>
                </a:solidFill>
                <a:latin typeface="微软雅黑" panose="020B0503020204020204" pitchFamily="34" charset="-122"/>
                <a:ea typeface="微软雅黑" panose="020B0503020204020204" pitchFamily="34" charset="-122"/>
              </a:rPr>
              <a:t>隐患治理验收</a:t>
            </a:r>
            <a:endParaRPr lang="en-US" altLang="zh-CN" sz="3200" b="1" dirty="0">
              <a:solidFill>
                <a:srgbClr val="C00000"/>
              </a:solidFill>
              <a:latin typeface="微软雅黑" panose="020B0503020204020204" pitchFamily="34" charset="-122"/>
              <a:ea typeface="微软雅黑" panose="020B0503020204020204" pitchFamily="34" charset="-122"/>
            </a:endParaRPr>
          </a:p>
          <a:p>
            <a:pPr indent="304800"/>
            <a:endParaRPr lang="zh-CN" altLang="en-US" sz="1400" b="1" dirty="0">
              <a:solidFill>
                <a:srgbClr val="C00000"/>
              </a:solidFill>
              <a:latin typeface="微软雅黑" panose="020B0503020204020204" pitchFamily="34" charset="-122"/>
              <a:ea typeface="微软雅黑" panose="020B0503020204020204" pitchFamily="34" charset="-122"/>
            </a:endParaRPr>
          </a:p>
          <a:p>
            <a:pPr indent="304800" eaLnBrk="0" hangingPunct="0">
              <a:lnSpc>
                <a:spcPct val="150000"/>
              </a:lnSpc>
            </a:pPr>
            <a:r>
              <a:rPr lang="en-US" altLang="zh-CN" sz="2400" b="1" dirty="0">
                <a:solidFill>
                  <a:srgbClr val="FF0000"/>
                </a:solidFill>
                <a:latin typeface="微软雅黑" panose="020B0503020204020204" pitchFamily="34" charset="-122"/>
                <a:ea typeface="微软雅黑" panose="020B0503020204020204" pitchFamily="34" charset="-122"/>
              </a:rPr>
              <a:t>  1</a:t>
            </a:r>
            <a:r>
              <a:rPr lang="zh-CN" altLang="en-US" sz="2400" b="1" dirty="0">
                <a:solidFill>
                  <a:srgbClr val="FF0000"/>
                </a:solidFill>
                <a:latin typeface="微软雅黑" panose="020B0503020204020204" pitchFamily="34" charset="-122"/>
                <a:ea typeface="微软雅黑" panose="020B0503020204020204" pitchFamily="34" charset="-122"/>
              </a:rPr>
              <a:t>、一般事故隐患整改的验收</a:t>
            </a:r>
            <a:endParaRPr lang="zh-CN" altLang="en-US" sz="1200" b="1" dirty="0">
              <a:solidFill>
                <a:srgbClr val="FF0000"/>
              </a:solidFill>
              <a:latin typeface="微软雅黑" panose="020B0503020204020204" pitchFamily="34" charset="-122"/>
              <a:ea typeface="微软雅黑" panose="020B0503020204020204" pitchFamily="34" charset="-122"/>
            </a:endParaRPr>
          </a:p>
          <a:p>
            <a:pPr indent="304800" eaLnBrk="0" hangingPunct="0">
              <a:lnSpc>
                <a:spcPct val="150000"/>
              </a:lnSpc>
            </a:pPr>
            <a:r>
              <a:rPr lang="zh-CN" altLang="en-US" sz="2400" b="1" dirty="0">
                <a:latin typeface="微软雅黑" panose="020B0503020204020204" pitchFamily="34" charset="-122"/>
                <a:ea typeface="微软雅黑" panose="020B0503020204020204" pitchFamily="34" charset="-122"/>
              </a:rPr>
              <a:t>  一般事故隐患治理完成后，隐患治理效果的验收由隐患提出单位或人员实施，由隐患整改责任部门、车间组织进行验收，验收合格后由向隐患排查主管部门提交</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一般隐患登记及整改消号审批</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，验收人进行签字确认，申请隐患验收及关闭销号。隐患排查主管部门对提交</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一般隐患登记及整改消号审批</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进行审查，并进行现场复验后，进行隐患验收及关闭销号，复验人进行签字确认。</a:t>
            </a:r>
            <a:endParaRPr lang="zh-CN" altLang="en-US" sz="3600" b="1" dirty="0">
              <a:latin typeface="微软雅黑" panose="020B0503020204020204" pitchFamily="34" charset="-122"/>
              <a:ea typeface="微软雅黑" panose="020B0503020204020204" pitchFamily="34"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p:cNvSpPr txBox="1">
            <a:spLocks noGrp="1"/>
          </p:cNvSpPr>
          <p:nvPr/>
        </p:nvSpPr>
        <p:spPr>
          <a:xfrm>
            <a:off x="8737600" y="6356350"/>
            <a:ext cx="2844800" cy="365125"/>
          </a:xfrm>
          <a:prstGeom prst="rect">
            <a:avLst/>
          </a:prstGeom>
          <a:noFill/>
        </p:spPr>
        <p:txBody>
          <a:bodyPr anchor="ctr"/>
          <a:lstStyle/>
          <a:p>
            <a:pPr algn="r" fontAlgn="auto">
              <a:spcBef>
                <a:spcPts val="0"/>
              </a:spcBef>
              <a:spcAft>
                <a:spcPts val="0"/>
              </a:spcAft>
              <a:defRPr/>
            </a:pPr>
            <a:fld id="{499BD049-EACA-442B-BFF9-FE9FA090A513}" type="slidenum">
              <a:rPr lang="zh-CN" altLang="en-US" sz="1200">
                <a:solidFill>
                  <a:schemeClr val="tx1">
                    <a:tint val="75000"/>
                  </a:schemeClr>
                </a:solidFill>
                <a:latin typeface="+mn-lt"/>
                <a:ea typeface="+mn-ea"/>
                <a:cs typeface="+mn-cs"/>
              </a:rPr>
            </a:fld>
            <a:endParaRPr lang="zh-CN" altLang="en-US" sz="1200">
              <a:solidFill>
                <a:schemeClr val="tx1">
                  <a:tint val="75000"/>
                </a:schemeClr>
              </a:solidFill>
              <a:latin typeface="+mn-lt"/>
              <a:ea typeface="+mn-ea"/>
              <a:cs typeface="+mn-cs"/>
            </a:endParaRPr>
          </a:p>
        </p:txBody>
      </p:sp>
      <p:sp>
        <p:nvSpPr>
          <p:cNvPr id="173058" name="Rectangle 1"/>
          <p:cNvSpPr>
            <a:spLocks noChangeArrowheads="1"/>
          </p:cNvSpPr>
          <p:nvPr/>
        </p:nvSpPr>
        <p:spPr bwMode="auto">
          <a:xfrm>
            <a:off x="968188" y="759723"/>
            <a:ext cx="9700559" cy="4369435"/>
          </a:xfrm>
          <a:prstGeom prst="rect">
            <a:avLst/>
          </a:prstGeom>
          <a:noFill/>
          <a:ln w="9525">
            <a:noFill/>
            <a:miter lim="800000"/>
          </a:ln>
        </p:spPr>
        <p:txBody>
          <a:bodyPr wrap="square" anchor="ctr">
            <a:spAutoFit/>
          </a:bodyPr>
          <a:lstStyle/>
          <a:p>
            <a:pPr indent="304800">
              <a:lnSpc>
                <a:spcPct val="150000"/>
              </a:lnSpc>
              <a:spcAft>
                <a:spcPts val="2400"/>
              </a:spcAft>
            </a:pPr>
            <a:r>
              <a:rPr lang="en-US" altLang="zh-CN" sz="2800" b="1" dirty="0">
                <a:solidFill>
                  <a:srgbClr val="C00000"/>
                </a:solidFill>
                <a:latin typeface="微软雅黑" panose="020B0503020204020204" pitchFamily="34" charset="-122"/>
                <a:ea typeface="微软雅黑" panose="020B0503020204020204" pitchFamily="34" charset="-122"/>
              </a:rPr>
              <a:t>   2</a:t>
            </a:r>
            <a:r>
              <a:rPr lang="zh-CN" altLang="en-US" sz="2800" b="1" dirty="0">
                <a:solidFill>
                  <a:srgbClr val="C00000"/>
                </a:solidFill>
                <a:latin typeface="微软雅黑" panose="020B0503020204020204" pitchFamily="34" charset="-122"/>
                <a:ea typeface="微软雅黑" panose="020B0503020204020204" pitchFamily="34" charset="-122"/>
              </a:rPr>
              <a:t>、重大事故隐患的整改验收</a:t>
            </a:r>
            <a:endParaRPr lang="en-US" altLang="zh-CN" sz="2800" b="1" dirty="0">
              <a:solidFill>
                <a:srgbClr val="C00000"/>
              </a:solidFill>
              <a:latin typeface="微软雅黑" panose="020B0503020204020204" pitchFamily="34" charset="-122"/>
              <a:ea typeface="微软雅黑" panose="020B0503020204020204" pitchFamily="34" charset="-122"/>
            </a:endParaRPr>
          </a:p>
          <a:p>
            <a:pPr indent="304800">
              <a:lnSpc>
                <a:spcPct val="150000"/>
              </a:lnSpc>
            </a:pPr>
            <a:r>
              <a:rPr lang="en-US" altLang="zh-CN" sz="2000" b="1" dirty="0">
                <a:latin typeface="微软雅黑" panose="020B0503020204020204" pitchFamily="34" charset="-122"/>
                <a:ea typeface="微软雅黑" panose="020B0503020204020204" pitchFamily="34" charset="-122"/>
              </a:rPr>
              <a:t>    </a:t>
            </a:r>
            <a:r>
              <a:rPr lang="zh-CN" altLang="en-US" sz="2400" b="1" dirty="0">
                <a:latin typeface="微软雅黑" panose="020B0503020204020204" pitchFamily="34" charset="-122"/>
                <a:ea typeface="微软雅黑" panose="020B0503020204020204" pitchFamily="34" charset="-122"/>
              </a:rPr>
              <a:t>重大事故隐患治理完成后，由企业隐患排查主管部门组织相关部门、车间 、人员进行验收，验收合格经企业主要负责人签字确认后，向监管部门提交</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重大隐患登记及整改消号审批表</a:t>
            </a:r>
            <a:r>
              <a:rPr lang="en-US" altLang="zh-CN" sz="2400" b="1" dirty="0">
                <a:latin typeface="微软雅黑" panose="020B0503020204020204" pitchFamily="34" charset="-122"/>
                <a:ea typeface="微软雅黑" panose="020B0503020204020204" pitchFamily="34" charset="-122"/>
              </a:rPr>
              <a:t>》</a:t>
            </a:r>
            <a:r>
              <a:rPr lang="zh-CN" altLang="en-US" sz="2400" b="1" dirty="0">
                <a:latin typeface="微软雅黑" panose="020B0503020204020204" pitchFamily="34" charset="-122"/>
                <a:ea typeface="微软雅黑" panose="020B0503020204020204" pitchFamily="34" charset="-122"/>
              </a:rPr>
              <a:t>，申请隐患验收及关闭销号重大事故隐患的整改验收。</a:t>
            </a:r>
            <a:endParaRPr lang="zh-CN" altLang="en-US" sz="2400" b="1" dirty="0">
              <a:latin typeface="微软雅黑" panose="020B0503020204020204" pitchFamily="34" charset="-122"/>
              <a:ea typeface="微软雅黑" panose="020B0503020204020204" pitchFamily="34" charset="-122"/>
            </a:endParaRPr>
          </a:p>
          <a:p>
            <a:pPr indent="304800">
              <a:lnSpc>
                <a:spcPct val="150000"/>
              </a:lnSpc>
            </a:pPr>
            <a:r>
              <a:rPr lang="zh-CN" altLang="en-US" sz="2400" b="1" dirty="0">
                <a:latin typeface="微软雅黑" panose="020B0503020204020204" pitchFamily="34" charset="-122"/>
                <a:ea typeface="微软雅黑" panose="020B0503020204020204" pitchFamily="34" charset="-122"/>
              </a:rPr>
              <a:t>  </a:t>
            </a:r>
            <a:r>
              <a:rPr lang="zh-CN" altLang="en-US" sz="2400" b="1" dirty="0">
                <a:solidFill>
                  <a:srgbClr val="FF0000"/>
                </a:solidFill>
                <a:latin typeface="微软雅黑" panose="020B0503020204020204" pitchFamily="34" charset="-122"/>
                <a:ea typeface="微软雅黑" panose="020B0503020204020204" pitchFamily="34" charset="-122"/>
              </a:rPr>
              <a:t> 将事故隐患排查和事故</a:t>
            </a:r>
            <a:r>
              <a:rPr lang="zh-CN" altLang="en-US" sz="2400" b="1" dirty="0">
                <a:solidFill>
                  <a:srgbClr val="FF0000"/>
                </a:solidFill>
                <a:latin typeface="微软雅黑" panose="020B0503020204020204" pitchFamily="34" charset="-122"/>
                <a:ea typeface="微软雅黑" panose="020B0503020204020204" pitchFamily="34" charset="-122"/>
                <a:sym typeface="+mn-ea"/>
              </a:rPr>
              <a:t>隐患</a:t>
            </a:r>
            <a:r>
              <a:rPr lang="zh-CN" altLang="en-US" sz="2400" b="1" dirty="0">
                <a:solidFill>
                  <a:srgbClr val="FF0000"/>
                </a:solidFill>
                <a:latin typeface="微软雅黑" panose="020B0503020204020204" pitchFamily="34" charset="-122"/>
                <a:ea typeface="微软雅黑" panose="020B0503020204020204" pitchFamily="34" charset="-122"/>
              </a:rPr>
              <a:t>整改的过程录入河南省安全生产监管平台系统隐患排查模块，这就完成了双重预防机制与信息监管平台的对接。</a:t>
            </a:r>
            <a:endParaRPr lang="zh-CN" altLang="en-US" sz="2400" b="1" dirty="0">
              <a:solidFill>
                <a:srgbClr val="FF0000"/>
              </a:solidFill>
              <a:latin typeface="微软雅黑" panose="020B0503020204020204" pitchFamily="34" charset="-122"/>
              <a:ea typeface="微软雅黑" panose="020B0503020204020204" pitchFamily="34" charset="-122"/>
            </a:endParaRPr>
          </a:p>
        </p:txBody>
      </p:sp>
      <p:sp>
        <p:nvSpPr>
          <p:cNvPr id="5" name="矩形 4"/>
          <p:cNvSpPr/>
          <p:nvPr/>
        </p:nvSpPr>
        <p:spPr>
          <a:xfrm>
            <a:off x="1052513" y="0"/>
            <a:ext cx="628650" cy="228600"/>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62113" y="0"/>
            <a:ext cx="628650" cy="228600"/>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71713" y="0"/>
            <a:ext cx="627062" cy="228600"/>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1313" y="0"/>
            <a:ext cx="627062" cy="228600"/>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1" name="文本占位符 444418"/>
          <p:cNvSpPr>
            <a:spLocks noGrp="1" noChangeArrowheads="1"/>
          </p:cNvSpPr>
          <p:nvPr>
            <p:ph idx="1"/>
          </p:nvPr>
        </p:nvSpPr>
        <p:spPr>
          <a:xfrm>
            <a:off x="887506" y="889841"/>
            <a:ext cx="9802906" cy="5753006"/>
          </a:xfrm>
        </p:spPr>
        <p:txBody>
          <a:bodyPr/>
          <a:lstStyle/>
          <a:p>
            <a:pPr eaLnBrk="1" hangingPunct="1">
              <a:lnSpc>
                <a:spcPct val="130000"/>
              </a:lnSpc>
            </a:pPr>
            <a:r>
              <a:rPr lang="en-US" altLang="zh-CN" sz="2400" b="1" dirty="0">
                <a:solidFill>
                  <a:srgbClr val="006600"/>
                </a:solidFill>
              </a:rPr>
              <a:t>      </a:t>
            </a:r>
            <a:r>
              <a:rPr lang="zh-CN" altLang="en-US" sz="2400" b="1" dirty="0">
                <a:solidFill>
                  <a:srgbClr val="006600"/>
                </a:solidFill>
              </a:rPr>
              <a:t>第一部分安全监管部门推动</a:t>
            </a:r>
            <a:endParaRPr lang="zh-CN" altLang="en-US" sz="2400" b="1" dirty="0">
              <a:solidFill>
                <a:srgbClr val="006600"/>
              </a:solidFill>
            </a:endParaRPr>
          </a:p>
          <a:p>
            <a:pPr eaLnBrk="1" hangingPunct="1">
              <a:lnSpc>
                <a:spcPct val="130000"/>
              </a:lnSpc>
            </a:pPr>
            <a:r>
              <a:rPr lang="en-US" altLang="zh-CN" sz="2200" b="1" dirty="0">
                <a:solidFill>
                  <a:srgbClr val="0033CC"/>
                </a:solidFill>
              </a:rPr>
              <a:t>1</a:t>
            </a:r>
            <a:r>
              <a:rPr lang="zh-CN" altLang="en-US" sz="2200" b="1" dirty="0">
                <a:solidFill>
                  <a:srgbClr val="0033CC"/>
                </a:solidFill>
              </a:rPr>
              <a:t>、集中学习关于风险分级管控和隐患排查治理双重预防机制的系列文件。</a:t>
            </a:r>
            <a:endParaRPr lang="zh-CN" altLang="en-US" sz="2200" b="1" dirty="0">
              <a:solidFill>
                <a:srgbClr val="0033CC"/>
              </a:solidFill>
            </a:endParaRPr>
          </a:p>
          <a:p>
            <a:pPr eaLnBrk="1" hangingPunct="1">
              <a:lnSpc>
                <a:spcPct val="130000"/>
              </a:lnSpc>
            </a:pPr>
            <a:r>
              <a:rPr lang="en-US" altLang="zh-CN" sz="2200" b="1" dirty="0">
                <a:solidFill>
                  <a:srgbClr val="0033CC"/>
                </a:solidFill>
              </a:rPr>
              <a:t>——</a:t>
            </a:r>
            <a:r>
              <a:rPr lang="zh-CN" altLang="en-US" sz="2200" b="1" dirty="0">
                <a:solidFill>
                  <a:srgbClr val="0033CC"/>
                </a:solidFill>
              </a:rPr>
              <a:t>本部门应认真组织学习、研讨双重预防体系建设系列文件，吃透精神实质，研讨推动方法和步骤。</a:t>
            </a:r>
            <a:endParaRPr lang="zh-CN" altLang="en-US" sz="2200" b="1" dirty="0">
              <a:solidFill>
                <a:srgbClr val="0033CC"/>
              </a:solidFill>
            </a:endParaRPr>
          </a:p>
          <a:p>
            <a:pPr eaLnBrk="1" hangingPunct="1">
              <a:lnSpc>
                <a:spcPct val="130000"/>
              </a:lnSpc>
            </a:pPr>
            <a:r>
              <a:rPr lang="en-US" altLang="zh-CN" sz="2200" b="1" dirty="0">
                <a:solidFill>
                  <a:srgbClr val="0033CC"/>
                </a:solidFill>
              </a:rPr>
              <a:t>2</a:t>
            </a:r>
            <a:r>
              <a:rPr lang="zh-CN" altLang="en-US" sz="2200" b="1" dirty="0">
                <a:solidFill>
                  <a:srgbClr val="0033CC"/>
                </a:solidFill>
              </a:rPr>
              <a:t>、结合省、市局下发的各行业企业试行指南，集中学习风险分级管控与隐患排查治理专业知识。</a:t>
            </a:r>
            <a:endParaRPr lang="zh-CN" altLang="en-US" sz="2200" b="1" dirty="0">
              <a:solidFill>
                <a:srgbClr val="0033CC"/>
              </a:solidFill>
            </a:endParaRPr>
          </a:p>
          <a:p>
            <a:pPr eaLnBrk="1" hangingPunct="1">
              <a:lnSpc>
                <a:spcPct val="130000"/>
              </a:lnSpc>
            </a:pPr>
            <a:r>
              <a:rPr lang="en-US" altLang="zh-CN" sz="2200" b="1" dirty="0">
                <a:solidFill>
                  <a:srgbClr val="0033CC"/>
                </a:solidFill>
              </a:rPr>
              <a:t>——</a:t>
            </a:r>
            <a:r>
              <a:rPr lang="zh-CN" altLang="en-US" sz="2200" b="1" dirty="0">
                <a:solidFill>
                  <a:srgbClr val="0033CC"/>
                </a:solidFill>
              </a:rPr>
              <a:t>学习专业知识是监管部门人员推动该项工作“绕不过去的坎”，不一定达到精准和精细程度，但应做到基本掌握相关概念、逻辑关系、企业推动所需过程及其关键环节，便于动员、督导及执法过程中心中有数。</a:t>
            </a:r>
            <a:endParaRPr lang="zh-CN" altLang="en-US" sz="2200" b="1" dirty="0">
              <a:solidFill>
                <a:srgbClr val="0033CC"/>
              </a:solidFill>
            </a:endParaRPr>
          </a:p>
        </p:txBody>
      </p:sp>
      <p:grpSp>
        <p:nvGrpSpPr>
          <p:cNvPr id="174082" name="组合 2"/>
          <p:cNvGrpSpPr/>
          <p:nvPr/>
        </p:nvGrpSpPr>
        <p:grpSpPr bwMode="auto">
          <a:xfrm>
            <a:off x="1052513" y="0"/>
            <a:ext cx="2455862" cy="228600"/>
            <a:chOff x="1061493" y="-1"/>
            <a:chExt cx="2457010" cy="228416"/>
          </a:xfrm>
        </p:grpSpPr>
        <p:sp>
          <p:nvSpPr>
            <p:cNvPr id="4" name="矩形 3"/>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5" name="Rectangle 3"/>
          <p:cNvSpPr>
            <a:spLocks noGrp="1" noChangeArrowheads="1"/>
          </p:cNvSpPr>
          <p:nvPr>
            <p:ph type="body" idx="4294967295"/>
          </p:nvPr>
        </p:nvSpPr>
        <p:spPr>
          <a:xfrm>
            <a:off x="1021976" y="1142440"/>
            <a:ext cx="9843247" cy="5285254"/>
          </a:xfrm>
        </p:spPr>
        <p:txBody>
          <a:bodyPr/>
          <a:lstStyle/>
          <a:p>
            <a:pPr eaLnBrk="1" hangingPunct="1">
              <a:lnSpc>
                <a:spcPct val="130000"/>
              </a:lnSpc>
            </a:pPr>
            <a:r>
              <a:rPr lang="en-US" altLang="zh-CN" sz="2600" b="1" dirty="0">
                <a:solidFill>
                  <a:srgbClr val="0033CC"/>
                </a:solidFill>
              </a:rPr>
              <a:t>3</a:t>
            </a:r>
            <a:r>
              <a:rPr lang="zh-CN" altLang="en-US" sz="2600" b="1" dirty="0">
                <a:solidFill>
                  <a:srgbClr val="0033CC"/>
                </a:solidFill>
              </a:rPr>
              <a:t>、按照省、市工作推动要求，结合自己辖区情况，编制本地区的双体系建设推动工作方案。</a:t>
            </a:r>
            <a:endParaRPr lang="zh-CN" altLang="en-US" sz="2600" b="1" dirty="0">
              <a:solidFill>
                <a:srgbClr val="0033CC"/>
              </a:solidFill>
            </a:endParaRPr>
          </a:p>
          <a:p>
            <a:pPr eaLnBrk="1" hangingPunct="1">
              <a:lnSpc>
                <a:spcPct val="130000"/>
              </a:lnSpc>
            </a:pPr>
            <a:r>
              <a:rPr lang="en-US" altLang="zh-CN" sz="2600" b="1" dirty="0">
                <a:solidFill>
                  <a:srgbClr val="0033CC"/>
                </a:solidFill>
              </a:rPr>
              <a:t>——</a:t>
            </a:r>
            <a:r>
              <a:rPr lang="zh-CN" altLang="en-US" sz="2600" b="1" dirty="0">
                <a:solidFill>
                  <a:srgbClr val="0033CC"/>
                </a:solidFill>
              </a:rPr>
              <a:t>本地区的推动工作方案是推动该项工作的行动纲领，方案应规定目标、进度、要求等。</a:t>
            </a:r>
            <a:endParaRPr lang="zh-CN" altLang="en-US" sz="2600" b="1" dirty="0">
              <a:solidFill>
                <a:srgbClr val="0033CC"/>
              </a:solidFill>
            </a:endParaRPr>
          </a:p>
          <a:p>
            <a:pPr eaLnBrk="1" hangingPunct="1">
              <a:lnSpc>
                <a:spcPct val="130000"/>
              </a:lnSpc>
            </a:pPr>
            <a:r>
              <a:rPr lang="en-US" altLang="zh-CN" sz="2600" b="1" dirty="0">
                <a:solidFill>
                  <a:srgbClr val="0033CC"/>
                </a:solidFill>
              </a:rPr>
              <a:t>4</a:t>
            </a:r>
            <a:r>
              <a:rPr lang="zh-CN" altLang="en-US" sz="2600" b="1" dirty="0">
                <a:solidFill>
                  <a:srgbClr val="0033CC"/>
                </a:solidFill>
              </a:rPr>
              <a:t>、确定本辖区双体系推动工作专家力量，明确专家应承担的宣讲、培训及咨询、指导任务。</a:t>
            </a:r>
            <a:endParaRPr lang="zh-CN" altLang="en-US" sz="2600" b="1" dirty="0">
              <a:solidFill>
                <a:srgbClr val="0033CC"/>
              </a:solidFill>
            </a:endParaRPr>
          </a:p>
          <a:p>
            <a:pPr eaLnBrk="1" hangingPunct="1">
              <a:lnSpc>
                <a:spcPct val="130000"/>
              </a:lnSpc>
            </a:pPr>
            <a:r>
              <a:rPr lang="en-US" altLang="zh-CN" sz="2600" b="1" dirty="0">
                <a:solidFill>
                  <a:srgbClr val="0033CC"/>
                </a:solidFill>
              </a:rPr>
              <a:t>——</a:t>
            </a:r>
            <a:r>
              <a:rPr lang="zh-CN" altLang="en-US" sz="2600" b="1" dirty="0">
                <a:solidFill>
                  <a:srgbClr val="0033CC"/>
                </a:solidFill>
              </a:rPr>
              <a:t>鉴于部分企业安全管理人员专业水平参差不齐，为确保该项工作质量，各级安监部门在依托上级安监部门专家队伍基础上，应组建本级安全专家队伍，确保企业推动及执法质量。</a:t>
            </a:r>
            <a:endParaRPr lang="zh-CN" altLang="en-US" sz="2600" b="1" dirty="0">
              <a:solidFill>
                <a:srgbClr val="0033CC"/>
              </a:solidFill>
            </a:endParaRPr>
          </a:p>
        </p:txBody>
      </p:sp>
      <p:grpSp>
        <p:nvGrpSpPr>
          <p:cNvPr id="175106" name="组合 3"/>
          <p:cNvGrpSpPr/>
          <p:nvPr/>
        </p:nvGrpSpPr>
        <p:grpSpPr bwMode="auto">
          <a:xfrm>
            <a:off x="1052513" y="0"/>
            <a:ext cx="2455862" cy="228600"/>
            <a:chOff x="1061493" y="-1"/>
            <a:chExt cx="2457010" cy="228416"/>
          </a:xfrm>
        </p:grpSpPr>
        <p:sp>
          <p:nvSpPr>
            <p:cNvPr id="5" name="矩形 4"/>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7" name="矩形 6"/>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8" name="矩形 7"/>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29" name="Rectangle 3"/>
          <p:cNvSpPr>
            <a:spLocks noGrp="1" noChangeArrowheads="1"/>
          </p:cNvSpPr>
          <p:nvPr>
            <p:ph type="body" idx="4294967295"/>
          </p:nvPr>
        </p:nvSpPr>
        <p:spPr>
          <a:xfrm>
            <a:off x="1062318" y="1654175"/>
            <a:ext cx="9641541" cy="2796801"/>
          </a:xfrm>
        </p:spPr>
        <p:txBody>
          <a:bodyPr/>
          <a:lstStyle/>
          <a:p>
            <a:pPr eaLnBrk="1" hangingPunct="1">
              <a:lnSpc>
                <a:spcPct val="130000"/>
              </a:lnSpc>
            </a:pPr>
            <a:r>
              <a:rPr lang="en-US" altLang="zh-CN" sz="2600" b="1" dirty="0">
                <a:solidFill>
                  <a:srgbClr val="0033CC"/>
                </a:solidFill>
              </a:rPr>
              <a:t>5</a:t>
            </a:r>
            <a:r>
              <a:rPr lang="zh-CN" altLang="en-US" sz="2600" b="1" dirty="0">
                <a:solidFill>
                  <a:srgbClr val="0033CC"/>
                </a:solidFill>
              </a:rPr>
              <a:t>、全力推动企业导入并实施双重预防体系建设。</a:t>
            </a:r>
            <a:endParaRPr lang="zh-CN" altLang="en-US" sz="2600" b="1" dirty="0">
              <a:solidFill>
                <a:srgbClr val="0033CC"/>
              </a:solidFill>
            </a:endParaRPr>
          </a:p>
          <a:p>
            <a:pPr eaLnBrk="1" hangingPunct="1">
              <a:lnSpc>
                <a:spcPct val="130000"/>
              </a:lnSpc>
            </a:pPr>
            <a:r>
              <a:rPr lang="en-US" altLang="zh-CN" sz="2600" b="1" dirty="0">
                <a:solidFill>
                  <a:srgbClr val="0033CC"/>
                </a:solidFill>
              </a:rPr>
              <a:t>——</a:t>
            </a:r>
            <a:r>
              <a:rPr lang="zh-CN" altLang="en-US" sz="2600" b="1" dirty="0">
                <a:solidFill>
                  <a:srgbClr val="0033CC"/>
                </a:solidFill>
              </a:rPr>
              <a:t>由于该项工作是全市的安全工作重点，等、靠的结果是最后监管部门和企业都很被动。“前紧后松”能出“精品”、“前松后紧”只能出“次品”。</a:t>
            </a:r>
            <a:endParaRPr lang="zh-CN" altLang="en-US" sz="2600" b="1" dirty="0">
              <a:solidFill>
                <a:srgbClr val="0033CC"/>
              </a:solidFill>
            </a:endParaRPr>
          </a:p>
        </p:txBody>
      </p:sp>
      <p:grpSp>
        <p:nvGrpSpPr>
          <p:cNvPr id="176130" name="组合 2"/>
          <p:cNvGrpSpPr/>
          <p:nvPr/>
        </p:nvGrpSpPr>
        <p:grpSpPr bwMode="auto">
          <a:xfrm>
            <a:off x="1052513" y="0"/>
            <a:ext cx="2455862" cy="228600"/>
            <a:chOff x="1061493" y="-1"/>
            <a:chExt cx="2457010" cy="228416"/>
          </a:xfrm>
        </p:grpSpPr>
        <p:sp>
          <p:nvSpPr>
            <p:cNvPr id="4" name="矩形 3"/>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2"/>
          <p:cNvSpPr>
            <a:spLocks noGrp="1" noChangeArrowheads="1"/>
          </p:cNvSpPr>
          <p:nvPr>
            <p:ph type="title"/>
          </p:nvPr>
        </p:nvSpPr>
        <p:spPr>
          <a:xfrm>
            <a:off x="527050" y="620713"/>
            <a:ext cx="11055350" cy="698500"/>
          </a:xfrm>
        </p:spPr>
        <p:txBody>
          <a:bodyPr/>
          <a:lstStyle/>
          <a:p>
            <a:pPr algn="ctr" eaLnBrk="1" hangingPunct="1"/>
            <a:r>
              <a:rPr lang="zh-CN" altLang="en-US" sz="2800">
                <a:solidFill>
                  <a:schemeClr val="bg1"/>
                </a:solidFill>
              </a:rPr>
              <a:t>东营市山东</a:t>
            </a:r>
            <a:br>
              <a:rPr lang="zh-CN" altLang="en-US" sz="2800">
                <a:solidFill>
                  <a:schemeClr val="bg1"/>
                </a:solidFill>
              </a:rPr>
            </a:br>
            <a:r>
              <a:rPr lang="zh-CN" altLang="en-US" sz="2800">
                <a:solidFill>
                  <a:schemeClr val="bg1"/>
                </a:solidFill>
              </a:rPr>
              <a:t>滨</a:t>
            </a:r>
            <a:r>
              <a:rPr lang="zh-CN" altLang="en-US" b="1">
                <a:sym typeface="+mn-ea"/>
              </a:rPr>
              <a:t>为什么开展双重预防机制工作</a:t>
            </a:r>
            <a:br>
              <a:rPr lang="zh-CN" altLang="en-US" sz="2800" b="1"/>
            </a:br>
            <a:r>
              <a:rPr lang="zh-CN" altLang="en-US" sz="2800">
                <a:solidFill>
                  <a:schemeClr val="bg1"/>
                </a:solidFill>
              </a:rPr>
              <a:t>源化学有限公司“</a:t>
            </a:r>
            <a:r>
              <a:rPr lang="en-US" altLang="zh-CN" sz="2800">
                <a:solidFill>
                  <a:schemeClr val="bg1"/>
                </a:solidFill>
              </a:rPr>
              <a:t>8•31”</a:t>
            </a:r>
            <a:r>
              <a:rPr lang="zh-CN" altLang="en-US" sz="2800">
                <a:solidFill>
                  <a:schemeClr val="bg1"/>
                </a:solidFill>
              </a:rPr>
              <a:t>重大爆炸事故</a:t>
            </a:r>
            <a:r>
              <a:rPr lang="zh-CN" altLang="en-US" sz="2800"/>
              <a:t> </a:t>
            </a:r>
            <a:endParaRPr lang="zh-CN" altLang="en-US" sz="2800"/>
          </a:p>
        </p:txBody>
      </p:sp>
      <p:sp>
        <p:nvSpPr>
          <p:cNvPr id="17410" name="Rectangle 3"/>
          <p:cNvSpPr>
            <a:spLocks noGrp="1" noChangeArrowheads="1"/>
          </p:cNvSpPr>
          <p:nvPr>
            <p:ph type="body" idx="1"/>
          </p:nvPr>
        </p:nvSpPr>
        <p:spPr>
          <a:xfrm>
            <a:off x="334963" y="1341438"/>
            <a:ext cx="11329987" cy="2592387"/>
          </a:xfrm>
        </p:spPr>
        <p:txBody>
          <a:bodyPr/>
          <a:lstStyle/>
          <a:p>
            <a:pPr eaLnBrk="1" hangingPunct="1">
              <a:lnSpc>
                <a:spcPct val="115000"/>
              </a:lnSpc>
            </a:pPr>
            <a:r>
              <a:rPr lang="en-US" altLang="zh-CN" sz="2600" b="1" dirty="0">
                <a:solidFill>
                  <a:srgbClr val="0033CC"/>
                </a:solidFill>
              </a:rPr>
              <a:t>2015</a:t>
            </a:r>
            <a:r>
              <a:rPr lang="zh-CN" altLang="en-US" sz="2600" b="1" dirty="0">
                <a:solidFill>
                  <a:srgbClr val="0033CC"/>
                </a:solidFill>
              </a:rPr>
              <a:t>年</a:t>
            </a:r>
            <a:r>
              <a:rPr lang="en-US" altLang="zh-CN" sz="2600" b="1" dirty="0">
                <a:solidFill>
                  <a:srgbClr val="0033CC"/>
                </a:solidFill>
              </a:rPr>
              <a:t>8</a:t>
            </a:r>
            <a:r>
              <a:rPr lang="zh-CN" altLang="en-US" sz="2600" b="1" dirty="0">
                <a:solidFill>
                  <a:srgbClr val="0033CC"/>
                </a:solidFill>
              </a:rPr>
              <a:t>月</a:t>
            </a:r>
            <a:r>
              <a:rPr lang="en-US" altLang="zh-CN" sz="2600" b="1" dirty="0">
                <a:solidFill>
                  <a:srgbClr val="0033CC"/>
                </a:solidFill>
              </a:rPr>
              <a:t>31</a:t>
            </a:r>
            <a:r>
              <a:rPr lang="zh-CN" altLang="en-US" sz="2600" b="1" dirty="0">
                <a:solidFill>
                  <a:srgbClr val="0033CC"/>
                </a:solidFill>
              </a:rPr>
              <a:t>日</a:t>
            </a:r>
            <a:r>
              <a:rPr lang="en-US" altLang="zh-CN" sz="2600" b="1" dirty="0">
                <a:solidFill>
                  <a:srgbClr val="0033CC"/>
                </a:solidFill>
              </a:rPr>
              <a:t>23</a:t>
            </a:r>
            <a:r>
              <a:rPr lang="zh-CN" altLang="en-US" sz="2600" b="1" dirty="0">
                <a:solidFill>
                  <a:srgbClr val="0033CC"/>
                </a:solidFill>
              </a:rPr>
              <a:t>时</a:t>
            </a:r>
            <a:r>
              <a:rPr lang="en-US" altLang="zh-CN" sz="2600" b="1" dirty="0">
                <a:solidFill>
                  <a:srgbClr val="0033CC"/>
                </a:solidFill>
              </a:rPr>
              <a:t>18</a:t>
            </a:r>
            <a:r>
              <a:rPr lang="zh-CN" altLang="en-US" sz="2600" b="1" dirty="0">
                <a:solidFill>
                  <a:srgbClr val="0033CC"/>
                </a:solidFill>
              </a:rPr>
              <a:t>分，山东滨源化学有限公司新建年产</a:t>
            </a:r>
            <a:r>
              <a:rPr lang="en-US" altLang="zh-CN" sz="2600" b="1" dirty="0">
                <a:solidFill>
                  <a:srgbClr val="0033CC"/>
                </a:solidFill>
              </a:rPr>
              <a:t>2</a:t>
            </a:r>
            <a:r>
              <a:rPr lang="zh-CN" altLang="en-US" sz="2600" b="1" dirty="0">
                <a:solidFill>
                  <a:srgbClr val="0033CC"/>
                </a:solidFill>
              </a:rPr>
              <a:t>万吨改性型胶粘新材料联产项目二胺车间混二硝基苯装置在投料试车过程中发生重大爆炸事故，造成</a:t>
            </a:r>
            <a:r>
              <a:rPr lang="en-US" altLang="zh-CN" sz="2600" b="1" dirty="0">
                <a:solidFill>
                  <a:srgbClr val="0033CC"/>
                </a:solidFill>
              </a:rPr>
              <a:t>13</a:t>
            </a:r>
            <a:r>
              <a:rPr lang="zh-CN" altLang="en-US" sz="2600" b="1" dirty="0">
                <a:solidFill>
                  <a:srgbClr val="0033CC"/>
                </a:solidFill>
              </a:rPr>
              <a:t>人死亡，</a:t>
            </a:r>
            <a:r>
              <a:rPr lang="en-US" altLang="zh-CN" sz="2600" b="1" dirty="0">
                <a:solidFill>
                  <a:srgbClr val="0033CC"/>
                </a:solidFill>
              </a:rPr>
              <a:t>25</a:t>
            </a:r>
            <a:r>
              <a:rPr lang="zh-CN" altLang="en-US" sz="2600" b="1" dirty="0">
                <a:solidFill>
                  <a:srgbClr val="0033CC"/>
                </a:solidFill>
              </a:rPr>
              <a:t>人受伤，直接经济损失</a:t>
            </a:r>
            <a:r>
              <a:rPr lang="en-US" altLang="zh-CN" sz="2600" b="1" dirty="0">
                <a:solidFill>
                  <a:srgbClr val="0033CC"/>
                </a:solidFill>
              </a:rPr>
              <a:t>4326</a:t>
            </a:r>
            <a:r>
              <a:rPr lang="zh-CN" altLang="en-US" sz="2600" b="1" dirty="0">
                <a:solidFill>
                  <a:srgbClr val="0033CC"/>
                </a:solidFill>
              </a:rPr>
              <a:t>万元。</a:t>
            </a:r>
            <a:r>
              <a:rPr lang="zh-CN" altLang="en-US" sz="2600" b="1" dirty="0">
                <a:solidFill>
                  <a:srgbClr val="CC0000"/>
                </a:solidFill>
                <a:latin typeface="微软雅黑" panose="020B0503020204020204" pitchFamily="34" charset="-122"/>
              </a:rPr>
              <a:t>（共计</a:t>
            </a:r>
            <a:r>
              <a:rPr lang="en-US" altLang="zh-CN" sz="2600" b="1" dirty="0">
                <a:solidFill>
                  <a:srgbClr val="CC0000"/>
                </a:solidFill>
                <a:latin typeface="微软雅黑" panose="020B0503020204020204" pitchFamily="34" charset="-122"/>
              </a:rPr>
              <a:t>32</a:t>
            </a:r>
            <a:r>
              <a:rPr lang="zh-CN" altLang="en-US" sz="2600" b="1" dirty="0">
                <a:solidFill>
                  <a:srgbClr val="CC0000"/>
                </a:solidFill>
                <a:latin typeface="微软雅黑" panose="020B0503020204020204" pitchFamily="34" charset="-122"/>
              </a:rPr>
              <a:t>人受到问责 ）</a:t>
            </a:r>
            <a:endParaRPr lang="zh-CN" altLang="en-US" sz="2600" b="1" dirty="0">
              <a:solidFill>
                <a:srgbClr val="CC0000"/>
              </a:solidFill>
              <a:latin typeface="微软雅黑" panose="020B0503020204020204" pitchFamily="34" charset="-122"/>
            </a:endParaRPr>
          </a:p>
          <a:p>
            <a:pPr eaLnBrk="1" hangingPunct="1">
              <a:lnSpc>
                <a:spcPct val="115000"/>
              </a:lnSpc>
            </a:pPr>
            <a:br>
              <a:rPr lang="zh-CN" altLang="en-US" sz="1100" dirty="0">
                <a:solidFill>
                  <a:srgbClr val="CC0000"/>
                </a:solidFill>
                <a:latin typeface="微软雅黑" panose="020B0503020204020204" pitchFamily="34" charset="-122"/>
              </a:rPr>
            </a:br>
            <a:r>
              <a:rPr lang="zh-CN" altLang="en-US" sz="1300" b="1" dirty="0">
                <a:solidFill>
                  <a:srgbClr val="0033CC"/>
                </a:solidFill>
              </a:rPr>
              <a:t> </a:t>
            </a:r>
            <a:endParaRPr lang="zh-CN" altLang="en-US" sz="1300" b="1" dirty="0">
              <a:solidFill>
                <a:srgbClr val="0033CC"/>
              </a:solidFill>
            </a:endParaRPr>
          </a:p>
        </p:txBody>
      </p:sp>
      <p:pic>
        <p:nvPicPr>
          <p:cNvPr id="17411" name="Picture 4" descr="Img420357727"/>
          <p:cNvPicPr>
            <a:picLocks noChangeAspect="1" noChangeArrowheads="1"/>
          </p:cNvPicPr>
          <p:nvPr/>
        </p:nvPicPr>
        <p:blipFill>
          <a:blip r:embed="rId1" cstate="print"/>
          <a:srcRect/>
          <a:stretch>
            <a:fillRect/>
          </a:stretch>
        </p:blipFill>
        <p:spPr bwMode="auto">
          <a:xfrm>
            <a:off x="431800" y="3213100"/>
            <a:ext cx="5207000" cy="3240088"/>
          </a:xfrm>
          <a:prstGeom prst="rect">
            <a:avLst/>
          </a:prstGeom>
          <a:noFill/>
          <a:ln w="9525">
            <a:noFill/>
            <a:miter lim="800000"/>
            <a:headEnd/>
            <a:tailEnd/>
          </a:ln>
        </p:spPr>
      </p:pic>
      <p:pic>
        <p:nvPicPr>
          <p:cNvPr id="17412" name="Picture 10" descr="2015123009520243508"/>
          <p:cNvPicPr>
            <a:picLocks noChangeAspect="1" noChangeArrowheads="1"/>
          </p:cNvPicPr>
          <p:nvPr/>
        </p:nvPicPr>
        <p:blipFill>
          <a:blip r:embed="rId2" cstate="print"/>
          <a:srcRect/>
          <a:stretch>
            <a:fillRect/>
          </a:stretch>
        </p:blipFill>
        <p:spPr bwMode="auto">
          <a:xfrm>
            <a:off x="5903913" y="3213100"/>
            <a:ext cx="5969000" cy="3168650"/>
          </a:xfrm>
          <a:prstGeom prst="rect">
            <a:avLst/>
          </a:prstGeom>
          <a:noFill/>
          <a:ln w="9525">
            <a:noFill/>
            <a:miter lim="800000"/>
            <a:headEnd/>
            <a:tailEnd/>
          </a:ln>
        </p:spPr>
      </p:pic>
      <p:grpSp>
        <p:nvGrpSpPr>
          <p:cNvPr id="17413" name="组合 5"/>
          <p:cNvGrpSpPr/>
          <p:nvPr/>
        </p:nvGrpSpPr>
        <p:grpSpPr bwMode="auto">
          <a:xfrm>
            <a:off x="1062038" y="0"/>
            <a:ext cx="2455862" cy="228600"/>
            <a:chOff x="1061493" y="-1"/>
            <a:chExt cx="2457010" cy="228416"/>
          </a:xfrm>
        </p:grpSpPr>
        <p:sp>
          <p:nvSpPr>
            <p:cNvPr id="7" name="矩形 6"/>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8" name="矩形 7"/>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 name="矩形 8"/>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3" name="文本占位符 333826"/>
          <p:cNvSpPr>
            <a:spLocks noGrp="1" noChangeArrowheads="1"/>
          </p:cNvSpPr>
          <p:nvPr>
            <p:ph idx="1"/>
          </p:nvPr>
        </p:nvSpPr>
        <p:spPr>
          <a:xfrm>
            <a:off x="887506" y="1075765"/>
            <a:ext cx="10125635" cy="5082988"/>
          </a:xfrm>
        </p:spPr>
        <p:txBody>
          <a:bodyPr/>
          <a:lstStyle/>
          <a:p>
            <a:pPr eaLnBrk="1" hangingPunct="1">
              <a:lnSpc>
                <a:spcPct val="115000"/>
              </a:lnSpc>
            </a:pPr>
            <a:r>
              <a:rPr lang="zh-CN" altLang="en-US" b="1" dirty="0">
                <a:solidFill>
                  <a:srgbClr val="006600"/>
                </a:solidFill>
              </a:rPr>
              <a:t>第二部分：企业推动实施</a:t>
            </a:r>
            <a:endParaRPr lang="zh-CN" altLang="en-US" b="1" dirty="0">
              <a:solidFill>
                <a:srgbClr val="006600"/>
              </a:solidFill>
            </a:endParaRPr>
          </a:p>
          <a:p>
            <a:pPr eaLnBrk="1" hangingPunct="1">
              <a:lnSpc>
                <a:spcPct val="115000"/>
              </a:lnSpc>
            </a:pPr>
            <a:r>
              <a:rPr lang="en-US" altLang="zh-CN" sz="2600" b="1" dirty="0">
                <a:solidFill>
                  <a:srgbClr val="0033CC"/>
                </a:solidFill>
              </a:rPr>
              <a:t>1</a:t>
            </a:r>
            <a:r>
              <a:rPr lang="zh-CN" altLang="en-US" sz="2600" b="1" dirty="0">
                <a:solidFill>
                  <a:srgbClr val="0033CC"/>
                </a:solidFill>
              </a:rPr>
              <a:t>、成立企业双体系推动工作领导小组</a:t>
            </a:r>
            <a:endParaRPr lang="zh-CN" altLang="en-US" sz="2600" b="1" dirty="0">
              <a:solidFill>
                <a:srgbClr val="0033CC"/>
              </a:solidFill>
            </a:endParaRPr>
          </a:p>
          <a:p>
            <a:pPr eaLnBrk="1" hangingPunct="1">
              <a:lnSpc>
                <a:spcPct val="115000"/>
              </a:lnSpc>
            </a:pPr>
            <a:r>
              <a:rPr lang="en-US" altLang="zh-CN" sz="2600" b="1" dirty="0">
                <a:solidFill>
                  <a:srgbClr val="0033CC"/>
                </a:solidFill>
              </a:rPr>
              <a:t>——</a:t>
            </a:r>
            <a:r>
              <a:rPr lang="zh-CN" altLang="en-US" sz="2600" b="1" dirty="0">
                <a:solidFill>
                  <a:srgbClr val="0033CC"/>
                </a:solidFill>
              </a:rPr>
              <a:t>任何一项安全管理模式的提升，领导的“重视”和“重实”非常重要。要求领导小组至少由分管安全副总担任，成员包括相关职能部门尤其是一线单位的主要负责人。明确领导小组工作职责。</a:t>
            </a:r>
            <a:endParaRPr lang="zh-CN" altLang="en-US" sz="2600" b="1" dirty="0">
              <a:solidFill>
                <a:srgbClr val="0033CC"/>
              </a:solidFill>
            </a:endParaRPr>
          </a:p>
          <a:p>
            <a:pPr eaLnBrk="1" hangingPunct="1">
              <a:lnSpc>
                <a:spcPct val="115000"/>
              </a:lnSpc>
            </a:pPr>
            <a:r>
              <a:rPr lang="en-US" altLang="zh-CN" sz="2600" b="1" dirty="0">
                <a:solidFill>
                  <a:srgbClr val="0033CC"/>
                </a:solidFill>
              </a:rPr>
              <a:t>2</a:t>
            </a:r>
            <a:r>
              <a:rPr lang="zh-CN" altLang="en-US" sz="2600" b="1" dirty="0">
                <a:solidFill>
                  <a:srgbClr val="0033CC"/>
                </a:solidFill>
              </a:rPr>
              <a:t>、成立企业双体系创建工作小组</a:t>
            </a:r>
            <a:endParaRPr lang="zh-CN" altLang="en-US" sz="2600" b="1" dirty="0">
              <a:solidFill>
                <a:srgbClr val="0033CC"/>
              </a:solidFill>
            </a:endParaRPr>
          </a:p>
          <a:p>
            <a:pPr eaLnBrk="1" hangingPunct="1">
              <a:lnSpc>
                <a:spcPct val="115000"/>
              </a:lnSpc>
            </a:pPr>
            <a:r>
              <a:rPr lang="en-US" altLang="zh-CN" sz="2600" b="1" dirty="0">
                <a:solidFill>
                  <a:srgbClr val="0033CC"/>
                </a:solidFill>
              </a:rPr>
              <a:t>——</a:t>
            </a:r>
            <a:r>
              <a:rPr lang="zh-CN" altLang="en-US" sz="2600" b="1" dirty="0">
                <a:solidFill>
                  <a:srgbClr val="0033CC"/>
                </a:solidFill>
              </a:rPr>
              <a:t>有专人学习研究并充分结合企业自身安全管理状况，才能制定实施针对性、可操作性强的实施指南。</a:t>
            </a:r>
            <a:endParaRPr lang="zh-CN" altLang="en-US" sz="2600" b="1" dirty="0">
              <a:solidFill>
                <a:srgbClr val="0033CC"/>
              </a:solidFill>
            </a:endParaRPr>
          </a:p>
          <a:p>
            <a:pPr eaLnBrk="1" hangingPunct="1">
              <a:lnSpc>
                <a:spcPct val="115000"/>
              </a:lnSpc>
            </a:pPr>
            <a:r>
              <a:rPr lang="en-US" altLang="zh-CN" sz="2600" b="1" dirty="0">
                <a:solidFill>
                  <a:srgbClr val="0033CC"/>
                </a:solidFill>
              </a:rPr>
              <a:t>——</a:t>
            </a:r>
            <a:r>
              <a:rPr lang="zh-CN" altLang="en-US" sz="2600" b="1" dirty="0">
                <a:solidFill>
                  <a:srgbClr val="0033CC"/>
                </a:solidFill>
              </a:rPr>
              <a:t>小组的任务就是首先吃透文件精神以及专业要求，防止流于形式。</a:t>
            </a:r>
            <a:endParaRPr lang="zh-CN" altLang="en-US" sz="2600" b="1" dirty="0">
              <a:solidFill>
                <a:srgbClr val="0033CC"/>
              </a:solidFill>
            </a:endParaRPr>
          </a:p>
        </p:txBody>
      </p:sp>
      <p:grpSp>
        <p:nvGrpSpPr>
          <p:cNvPr id="177154" name="组合 2"/>
          <p:cNvGrpSpPr/>
          <p:nvPr/>
        </p:nvGrpSpPr>
        <p:grpSpPr bwMode="auto">
          <a:xfrm>
            <a:off x="1052513" y="0"/>
            <a:ext cx="2455862" cy="228600"/>
            <a:chOff x="1061493" y="-1"/>
            <a:chExt cx="2457010" cy="228416"/>
          </a:xfrm>
        </p:grpSpPr>
        <p:sp>
          <p:nvSpPr>
            <p:cNvPr id="4" name="矩形 3"/>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7" name="Rectangle 3"/>
          <p:cNvSpPr>
            <a:spLocks noGrp="1" noChangeArrowheads="1"/>
          </p:cNvSpPr>
          <p:nvPr>
            <p:ph type="body" idx="4294967295"/>
          </p:nvPr>
        </p:nvSpPr>
        <p:spPr>
          <a:xfrm>
            <a:off x="820271" y="1341438"/>
            <a:ext cx="10058400" cy="4929187"/>
          </a:xfrm>
        </p:spPr>
        <p:txBody>
          <a:bodyPr/>
          <a:lstStyle/>
          <a:p>
            <a:pPr eaLnBrk="1" hangingPunct="1">
              <a:lnSpc>
                <a:spcPct val="125000"/>
              </a:lnSpc>
            </a:pPr>
            <a:r>
              <a:rPr lang="en-US" altLang="zh-CN" sz="2600" b="1" dirty="0">
                <a:solidFill>
                  <a:srgbClr val="0033CC"/>
                </a:solidFill>
              </a:rPr>
              <a:t>3</a:t>
            </a:r>
            <a:r>
              <a:rPr lang="zh-CN" altLang="en-US" sz="2600" b="1" dirty="0">
                <a:solidFill>
                  <a:srgbClr val="0033CC"/>
                </a:solidFill>
              </a:rPr>
              <a:t>、编制符合指南要求、满足公司实际运行状况的</a:t>
            </a:r>
            <a:r>
              <a:rPr lang="en-US" altLang="zh-CN" sz="2600" b="1" dirty="0">
                <a:solidFill>
                  <a:srgbClr val="0033CC"/>
                </a:solidFill>
              </a:rPr>
              <a:t>《</a:t>
            </a:r>
            <a:r>
              <a:rPr lang="zh-CN" altLang="en-US" sz="2600" b="1" dirty="0">
                <a:solidFill>
                  <a:srgbClr val="0033CC"/>
                </a:solidFill>
              </a:rPr>
              <a:t>风险分级管控实施指南</a:t>
            </a:r>
            <a:r>
              <a:rPr lang="en-US" altLang="zh-CN" sz="2600" b="1" dirty="0">
                <a:solidFill>
                  <a:srgbClr val="0033CC"/>
                </a:solidFill>
              </a:rPr>
              <a:t>》</a:t>
            </a:r>
            <a:r>
              <a:rPr lang="zh-CN" altLang="en-US" sz="2600" b="1" dirty="0">
                <a:solidFill>
                  <a:srgbClr val="0033CC"/>
                </a:solidFill>
              </a:rPr>
              <a:t>和</a:t>
            </a:r>
            <a:r>
              <a:rPr lang="en-US" altLang="zh-CN" sz="2600" b="1" dirty="0">
                <a:solidFill>
                  <a:srgbClr val="0033CC"/>
                </a:solidFill>
              </a:rPr>
              <a:t>《</a:t>
            </a:r>
            <a:r>
              <a:rPr lang="zh-CN" altLang="en-US" sz="2600" b="1" dirty="0">
                <a:solidFill>
                  <a:srgbClr val="0033CC"/>
                </a:solidFill>
              </a:rPr>
              <a:t>事故隐患排查治理指南</a:t>
            </a:r>
            <a:r>
              <a:rPr lang="en-US" altLang="zh-CN" sz="2600" b="1" dirty="0">
                <a:solidFill>
                  <a:srgbClr val="0033CC"/>
                </a:solidFill>
              </a:rPr>
              <a:t>》</a:t>
            </a:r>
            <a:r>
              <a:rPr lang="zh-CN" altLang="en-US" sz="2600" b="1" dirty="0">
                <a:solidFill>
                  <a:srgbClr val="0033CC"/>
                </a:solidFill>
              </a:rPr>
              <a:t>。</a:t>
            </a:r>
            <a:endParaRPr lang="zh-CN" altLang="en-US" sz="2600" b="1" dirty="0">
              <a:solidFill>
                <a:srgbClr val="0033CC"/>
              </a:solidFill>
            </a:endParaRPr>
          </a:p>
          <a:p>
            <a:pPr eaLnBrk="1" hangingPunct="1">
              <a:lnSpc>
                <a:spcPct val="125000"/>
              </a:lnSpc>
            </a:pPr>
            <a:r>
              <a:rPr lang="en-US" altLang="zh-CN" sz="2600" b="1" dirty="0">
                <a:solidFill>
                  <a:srgbClr val="0033CC"/>
                </a:solidFill>
              </a:rPr>
              <a:t>——</a:t>
            </a:r>
            <a:r>
              <a:rPr lang="zh-CN" altLang="en-US" sz="2600" b="1" dirty="0">
                <a:solidFill>
                  <a:srgbClr val="0033CC"/>
                </a:solidFill>
              </a:rPr>
              <a:t>企业不要把这个指南与以前的好的做法割裂开来，而是对</a:t>
            </a:r>
            <a:r>
              <a:rPr lang="en-US" altLang="zh-CN" sz="2600" b="1" dirty="0">
                <a:solidFill>
                  <a:srgbClr val="0033CC"/>
                </a:solidFill>
              </a:rPr>
              <a:t>职业健康安全管理体系</a:t>
            </a:r>
            <a:r>
              <a:rPr lang="zh-CN" altLang="en-US" sz="2600" b="1" dirty="0">
                <a:solidFill>
                  <a:srgbClr val="0033CC"/>
                </a:solidFill>
              </a:rPr>
              <a:t>和安全生产标准化中的两个要素的再规范、再系统、再深化。</a:t>
            </a:r>
            <a:endParaRPr lang="zh-CN" altLang="en-US" sz="2600" b="1" dirty="0">
              <a:solidFill>
                <a:srgbClr val="0033CC"/>
              </a:solidFill>
            </a:endParaRPr>
          </a:p>
          <a:p>
            <a:pPr eaLnBrk="1" hangingPunct="1">
              <a:lnSpc>
                <a:spcPct val="125000"/>
              </a:lnSpc>
            </a:pPr>
            <a:r>
              <a:rPr lang="en-US" altLang="zh-CN" sz="2600" b="1" dirty="0">
                <a:solidFill>
                  <a:srgbClr val="0033CC"/>
                </a:solidFill>
              </a:rPr>
              <a:t>——《</a:t>
            </a:r>
            <a:r>
              <a:rPr lang="zh-CN" altLang="en-US" sz="2600" b="1" dirty="0">
                <a:solidFill>
                  <a:srgbClr val="0033CC"/>
                </a:solidFill>
              </a:rPr>
              <a:t>指南</a:t>
            </a:r>
            <a:r>
              <a:rPr lang="en-US" altLang="zh-CN" sz="2600" b="1" dirty="0">
                <a:solidFill>
                  <a:srgbClr val="0033CC"/>
                </a:solidFill>
              </a:rPr>
              <a:t>》</a:t>
            </a:r>
            <a:r>
              <a:rPr lang="zh-CN" altLang="en-US" sz="2600" b="1" dirty="0">
                <a:solidFill>
                  <a:srgbClr val="0033CC"/>
                </a:solidFill>
              </a:rPr>
              <a:t>虽然规定了程序和要求，但对于</a:t>
            </a:r>
            <a:r>
              <a:rPr lang="en-US" altLang="zh-CN" sz="2600" b="1" dirty="0">
                <a:solidFill>
                  <a:srgbClr val="0033CC"/>
                </a:solidFill>
              </a:rPr>
              <a:t>《</a:t>
            </a:r>
            <a:r>
              <a:rPr lang="zh-CN" altLang="en-US" sz="2600" b="1" dirty="0">
                <a:solidFill>
                  <a:srgbClr val="0033CC"/>
                </a:solidFill>
              </a:rPr>
              <a:t>指南</a:t>
            </a:r>
            <a:r>
              <a:rPr lang="en-US" altLang="zh-CN" sz="2600" b="1" dirty="0">
                <a:solidFill>
                  <a:srgbClr val="0033CC"/>
                </a:solidFill>
              </a:rPr>
              <a:t>》</a:t>
            </a:r>
            <a:r>
              <a:rPr lang="zh-CN" altLang="en-US" sz="2600" b="1" dirty="0">
                <a:solidFill>
                  <a:srgbClr val="0033CC"/>
                </a:solidFill>
              </a:rPr>
              <a:t>的落地靠的是各类具体措施，尤其是过程记录表格。工作小组务必将每个推进过程尽可能以表格的形式固化下来，当然表格的使用说明必须清楚。</a:t>
            </a:r>
            <a:endParaRPr lang="zh-CN" altLang="en-US" sz="2600" b="1" dirty="0">
              <a:solidFill>
                <a:srgbClr val="0033CC"/>
              </a:solidFill>
            </a:endParaRPr>
          </a:p>
        </p:txBody>
      </p:sp>
      <p:grpSp>
        <p:nvGrpSpPr>
          <p:cNvPr id="178178" name="组合 2"/>
          <p:cNvGrpSpPr/>
          <p:nvPr/>
        </p:nvGrpSpPr>
        <p:grpSpPr bwMode="auto">
          <a:xfrm>
            <a:off x="1052513" y="0"/>
            <a:ext cx="2455862" cy="228600"/>
            <a:chOff x="1061493" y="-1"/>
            <a:chExt cx="2457010" cy="228416"/>
          </a:xfrm>
        </p:grpSpPr>
        <p:sp>
          <p:nvSpPr>
            <p:cNvPr id="4" name="矩形 3"/>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文本占位符 491522"/>
          <p:cNvSpPr>
            <a:spLocks noGrp="1" noChangeArrowheads="1"/>
          </p:cNvSpPr>
          <p:nvPr>
            <p:ph idx="1"/>
          </p:nvPr>
        </p:nvSpPr>
        <p:spPr>
          <a:xfrm>
            <a:off x="510988" y="1102006"/>
            <a:ext cx="10529047" cy="5540841"/>
          </a:xfrm>
        </p:spPr>
        <p:txBody>
          <a:bodyPr rtlCol="0">
            <a:normAutofit fontScale="92500" lnSpcReduction="10000"/>
          </a:bodyPr>
          <a:lstStyle/>
          <a:p>
            <a:pPr marL="228600" indent="-228600" defTabSz="913765" eaLnBrk="1" fontAlgn="auto" hangingPunct="1">
              <a:lnSpc>
                <a:spcPct val="125000"/>
              </a:lnSpc>
              <a:spcAft>
                <a:spcPts val="0"/>
              </a:spcAft>
              <a:buFont typeface="Arial" panose="020B0604020202020204" pitchFamily="34" charset="0"/>
              <a:buChar char="•"/>
              <a:defRPr/>
            </a:pPr>
            <a:r>
              <a:rPr lang="en-US" altLang="zh-CN" b="1" dirty="0">
                <a:solidFill>
                  <a:srgbClr val="0033CC"/>
                </a:solidFill>
                <a:cs typeface="+mn-cs"/>
              </a:rPr>
              <a:t>4</a:t>
            </a:r>
            <a:r>
              <a:rPr lang="zh-CN" altLang="en-US" b="1" dirty="0">
                <a:solidFill>
                  <a:srgbClr val="0033CC"/>
                </a:solidFill>
                <a:cs typeface="+mn-cs"/>
              </a:rPr>
              <a:t>、编制实施双体系推进工作实施方案</a:t>
            </a:r>
            <a:endParaRPr lang="zh-CN" altLang="en-US" b="1" dirty="0">
              <a:solidFill>
                <a:srgbClr val="0033CC"/>
              </a:solidFill>
              <a:cs typeface="+mn-cs"/>
            </a:endParaRPr>
          </a:p>
          <a:p>
            <a:pPr marL="228600" indent="-228600" defTabSz="913765" eaLnBrk="1" fontAlgn="auto" hangingPunct="1">
              <a:lnSpc>
                <a:spcPct val="125000"/>
              </a:lnSpc>
              <a:spcAft>
                <a:spcPts val="0"/>
              </a:spcAft>
              <a:buFont typeface="Arial" panose="020B0604020202020204" pitchFamily="34" charset="0"/>
              <a:buChar char="•"/>
              <a:defRPr/>
            </a:pPr>
            <a:r>
              <a:rPr lang="en-US" altLang="zh-CN" b="1" dirty="0">
                <a:solidFill>
                  <a:srgbClr val="0033CC"/>
                </a:solidFill>
                <a:cs typeface="+mn-cs"/>
              </a:rPr>
              <a:t>——</a:t>
            </a:r>
            <a:r>
              <a:rPr lang="zh-CN" altLang="en-US" b="1" dirty="0">
                <a:solidFill>
                  <a:srgbClr val="0033CC"/>
                </a:solidFill>
                <a:cs typeface="+mn-cs"/>
              </a:rPr>
              <a:t>两个</a:t>
            </a:r>
            <a:r>
              <a:rPr lang="en-US" altLang="zh-CN" b="1" dirty="0">
                <a:solidFill>
                  <a:srgbClr val="0033CC"/>
                </a:solidFill>
                <a:cs typeface="+mn-cs"/>
              </a:rPr>
              <a:t>《</a:t>
            </a:r>
            <a:r>
              <a:rPr lang="zh-CN" altLang="en-US" b="1" dirty="0">
                <a:solidFill>
                  <a:srgbClr val="0033CC"/>
                </a:solidFill>
                <a:cs typeface="+mn-cs"/>
              </a:rPr>
              <a:t>指南</a:t>
            </a:r>
            <a:r>
              <a:rPr lang="en-US" altLang="zh-CN" b="1" dirty="0">
                <a:solidFill>
                  <a:srgbClr val="0033CC"/>
                </a:solidFill>
                <a:cs typeface="+mn-cs"/>
              </a:rPr>
              <a:t>》</a:t>
            </a:r>
            <a:r>
              <a:rPr lang="zh-CN" altLang="en-US" b="1" dirty="0">
                <a:solidFill>
                  <a:srgbClr val="0033CC"/>
                </a:solidFill>
                <a:cs typeface="+mn-cs"/>
              </a:rPr>
              <a:t>是企业自身的工作标准，严格讲属于“操作技术标准”，规定的专业性的要求，因此，执行</a:t>
            </a:r>
            <a:r>
              <a:rPr lang="en-US" altLang="zh-CN" b="1" dirty="0">
                <a:solidFill>
                  <a:srgbClr val="0033CC"/>
                </a:solidFill>
                <a:cs typeface="+mn-cs"/>
              </a:rPr>
              <a:t>《</a:t>
            </a:r>
            <a:r>
              <a:rPr lang="zh-CN" altLang="en-US" b="1" dirty="0">
                <a:solidFill>
                  <a:srgbClr val="0033CC"/>
                </a:solidFill>
                <a:cs typeface="+mn-cs"/>
              </a:rPr>
              <a:t>指南</a:t>
            </a:r>
            <a:r>
              <a:rPr lang="en-US" altLang="zh-CN" b="1" dirty="0">
                <a:solidFill>
                  <a:srgbClr val="0033CC"/>
                </a:solidFill>
                <a:cs typeface="+mn-cs"/>
              </a:rPr>
              <a:t>》</a:t>
            </a:r>
            <a:r>
              <a:rPr lang="zh-CN" altLang="en-US" b="1" dirty="0">
                <a:solidFill>
                  <a:srgbClr val="0033CC"/>
                </a:solidFill>
                <a:cs typeface="+mn-cs"/>
              </a:rPr>
              <a:t>的工作实施方案很重要。</a:t>
            </a:r>
            <a:endParaRPr lang="zh-CN" altLang="en-US" b="1" dirty="0">
              <a:solidFill>
                <a:srgbClr val="0033CC"/>
              </a:solidFill>
              <a:cs typeface="+mn-cs"/>
            </a:endParaRPr>
          </a:p>
          <a:p>
            <a:pPr marL="228600" indent="-228600" defTabSz="913765" eaLnBrk="1" fontAlgn="auto" hangingPunct="1">
              <a:lnSpc>
                <a:spcPct val="125000"/>
              </a:lnSpc>
              <a:spcAft>
                <a:spcPts val="0"/>
              </a:spcAft>
              <a:buFont typeface="Arial" panose="020B0604020202020204" pitchFamily="34" charset="0"/>
              <a:buChar char="•"/>
              <a:defRPr/>
            </a:pPr>
            <a:r>
              <a:rPr lang="en-US" altLang="zh-CN" b="1" dirty="0">
                <a:solidFill>
                  <a:srgbClr val="0033CC"/>
                </a:solidFill>
                <a:cs typeface="+mn-cs"/>
              </a:rPr>
              <a:t>——</a:t>
            </a:r>
            <a:r>
              <a:rPr lang="zh-CN" altLang="en-US" b="1" dirty="0">
                <a:solidFill>
                  <a:srgbClr val="0033CC"/>
                </a:solidFill>
                <a:cs typeface="+mn-cs"/>
              </a:rPr>
              <a:t>方案中应明确工作目的、意义、进度要求、质量要求、考核要求等信息，确保该项工作开展扎实有效。</a:t>
            </a:r>
            <a:endParaRPr lang="zh-CN" altLang="en-US" b="1" dirty="0">
              <a:solidFill>
                <a:srgbClr val="0033CC"/>
              </a:solidFill>
              <a:cs typeface="+mn-cs"/>
            </a:endParaRPr>
          </a:p>
          <a:p>
            <a:pPr marL="228600" indent="-228600" defTabSz="913765" eaLnBrk="1" fontAlgn="auto" hangingPunct="1">
              <a:lnSpc>
                <a:spcPct val="125000"/>
              </a:lnSpc>
              <a:spcAft>
                <a:spcPts val="0"/>
              </a:spcAft>
              <a:buFont typeface="Arial" panose="020B0604020202020204" pitchFamily="34" charset="0"/>
              <a:buChar char="•"/>
              <a:defRPr/>
            </a:pPr>
            <a:r>
              <a:rPr lang="en-US" altLang="zh-CN" b="1" dirty="0">
                <a:solidFill>
                  <a:srgbClr val="0033CC"/>
                </a:solidFill>
                <a:cs typeface="+mn-cs"/>
              </a:rPr>
              <a:t>——</a:t>
            </a:r>
            <a:r>
              <a:rPr lang="zh-CN" altLang="en-US" b="1" dirty="0">
                <a:solidFill>
                  <a:srgbClr val="0033CC"/>
                </a:solidFill>
                <a:cs typeface="+mn-cs"/>
              </a:rPr>
              <a:t>通过构建实施两个</a:t>
            </a:r>
            <a:r>
              <a:rPr lang="en-US" altLang="zh-CN" b="1" dirty="0">
                <a:solidFill>
                  <a:srgbClr val="0033CC"/>
                </a:solidFill>
                <a:cs typeface="+mn-cs"/>
              </a:rPr>
              <a:t>《</a:t>
            </a:r>
            <a:r>
              <a:rPr lang="zh-CN" altLang="en-US" b="1" dirty="0">
                <a:solidFill>
                  <a:srgbClr val="0033CC"/>
                </a:solidFill>
                <a:cs typeface="+mn-cs"/>
              </a:rPr>
              <a:t>指南</a:t>
            </a:r>
            <a:r>
              <a:rPr lang="en-US" altLang="zh-CN" b="1" dirty="0">
                <a:solidFill>
                  <a:srgbClr val="0033CC"/>
                </a:solidFill>
                <a:cs typeface="+mn-cs"/>
              </a:rPr>
              <a:t>》</a:t>
            </a:r>
            <a:r>
              <a:rPr lang="zh-CN" altLang="en-US" b="1" dirty="0">
                <a:solidFill>
                  <a:srgbClr val="0033CC"/>
                </a:solidFill>
                <a:cs typeface="+mn-cs"/>
              </a:rPr>
              <a:t>，企业相当于对自身进行了一次全面的“安全体检”，“健康的指标”一目了然、“病情”也会暴露展现。“对症下药”即满足“治病”（整改隐患）目的，更重要的是“防病”（纵深预防、关口前移）才能求的安全生产的长治久安。</a:t>
            </a:r>
            <a:endParaRPr lang="zh-CN" altLang="en-US" b="1" dirty="0">
              <a:solidFill>
                <a:srgbClr val="0033CC"/>
              </a:solidFill>
              <a:cs typeface="+mn-cs"/>
            </a:endParaRPr>
          </a:p>
          <a:p>
            <a:pPr marL="228600" indent="-228600" defTabSz="913765" eaLnBrk="1" fontAlgn="auto" hangingPunct="1">
              <a:lnSpc>
                <a:spcPct val="140000"/>
              </a:lnSpc>
              <a:spcAft>
                <a:spcPts val="0"/>
              </a:spcAft>
              <a:buFont typeface="Wingdings" panose="05000000000000000000" pitchFamily="2" charset="2"/>
              <a:buNone/>
              <a:defRPr/>
            </a:pPr>
            <a:r>
              <a:rPr lang="zh-CN" altLang="en-US" sz="1400" b="1" dirty="0">
                <a:solidFill>
                  <a:schemeClr val="accent2"/>
                </a:solidFill>
                <a:latin typeface="楷体_GB2312" pitchFamily="49" charset="-122"/>
                <a:ea typeface="楷体_GB2312" pitchFamily="49" charset="-122"/>
                <a:cs typeface="+mn-cs"/>
              </a:rPr>
              <a:t> </a:t>
            </a:r>
            <a:r>
              <a:rPr lang="zh-CN" altLang="en-US" sz="1400" b="1" dirty="0">
                <a:solidFill>
                  <a:schemeClr val="accent2"/>
                </a:solidFill>
                <a:latin typeface="微软雅黑" panose="020B0503020204020204" pitchFamily="34" charset="-122"/>
                <a:cs typeface="+mn-cs"/>
              </a:rPr>
              <a:t> </a:t>
            </a:r>
            <a:endParaRPr lang="zh-CN" altLang="en-US" sz="1800" b="1" dirty="0">
              <a:solidFill>
                <a:srgbClr val="006600"/>
              </a:solidFill>
              <a:latin typeface="微软雅黑" panose="020B0503020204020204" pitchFamily="34" charset="-122"/>
              <a:cs typeface="+mn-cs"/>
            </a:endParaRPr>
          </a:p>
          <a:p>
            <a:pPr marL="228600" indent="-228600" defTabSz="913765" eaLnBrk="1" fontAlgn="auto" hangingPunct="1">
              <a:spcAft>
                <a:spcPts val="0"/>
              </a:spcAft>
              <a:buFont typeface="Wingdings" panose="05000000000000000000" pitchFamily="2" charset="2"/>
              <a:buNone/>
              <a:defRPr/>
            </a:pPr>
            <a:endParaRPr lang="zh-CN" altLang="en-US" sz="1600" b="1" dirty="0">
              <a:solidFill>
                <a:srgbClr val="006600"/>
              </a:solidFill>
              <a:latin typeface="微软雅黑" panose="020B0503020204020204" pitchFamily="34" charset="-122"/>
              <a:cs typeface="+mn-cs"/>
            </a:endParaRPr>
          </a:p>
        </p:txBody>
      </p:sp>
      <p:grpSp>
        <p:nvGrpSpPr>
          <p:cNvPr id="179202" name="组合 2"/>
          <p:cNvGrpSpPr/>
          <p:nvPr/>
        </p:nvGrpSpPr>
        <p:grpSpPr bwMode="auto">
          <a:xfrm>
            <a:off x="1052513" y="0"/>
            <a:ext cx="2455862" cy="228600"/>
            <a:chOff x="1061493" y="-1"/>
            <a:chExt cx="2457010" cy="228416"/>
          </a:xfrm>
        </p:grpSpPr>
        <p:sp>
          <p:nvSpPr>
            <p:cNvPr id="4" name="矩形 3"/>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5" name="文本占位符 337922"/>
          <p:cNvSpPr>
            <a:spLocks noGrp="1" noChangeArrowheads="1"/>
          </p:cNvSpPr>
          <p:nvPr>
            <p:ph idx="1"/>
          </p:nvPr>
        </p:nvSpPr>
        <p:spPr>
          <a:xfrm>
            <a:off x="847164" y="1506257"/>
            <a:ext cx="9977717" cy="4235637"/>
          </a:xfrm>
        </p:spPr>
        <p:txBody>
          <a:bodyPr/>
          <a:lstStyle/>
          <a:p>
            <a:pPr eaLnBrk="1" hangingPunct="1">
              <a:lnSpc>
                <a:spcPct val="135000"/>
              </a:lnSpc>
            </a:pPr>
            <a:r>
              <a:rPr lang="en-US" altLang="zh-CN" sz="2400" b="1" dirty="0">
                <a:solidFill>
                  <a:srgbClr val="0033CC"/>
                </a:solidFill>
              </a:rPr>
              <a:t>5</a:t>
            </a:r>
            <a:r>
              <a:rPr lang="zh-CN" altLang="en-US" sz="2400" b="1" dirty="0">
                <a:solidFill>
                  <a:srgbClr val="0033CC"/>
                </a:solidFill>
              </a:rPr>
              <a:t>、典型分厂、车间先行示范，为其它车间提供观摩和成功样本</a:t>
            </a:r>
            <a:endParaRPr lang="zh-CN" altLang="en-US" sz="2400" b="1" dirty="0">
              <a:solidFill>
                <a:srgbClr val="0033CC"/>
              </a:solidFill>
            </a:endParaRPr>
          </a:p>
          <a:p>
            <a:pPr eaLnBrk="1" hangingPunct="1">
              <a:lnSpc>
                <a:spcPct val="135000"/>
              </a:lnSpc>
            </a:pPr>
            <a:r>
              <a:rPr lang="en-US" altLang="zh-CN" sz="2400" b="1" dirty="0">
                <a:solidFill>
                  <a:srgbClr val="0033CC"/>
                </a:solidFill>
              </a:rPr>
              <a:t>——</a:t>
            </a:r>
            <a:r>
              <a:rPr lang="zh-CN" altLang="en-US" sz="2400" b="1" dirty="0">
                <a:solidFill>
                  <a:srgbClr val="0033CC"/>
                </a:solidFill>
              </a:rPr>
              <a:t>为确保该项工作成效，尽管上面已经规定的很有可操作性。但究竟效果如何，需要工作小组选择典型车间，实地推演两个体系的全过程，并将成果固化作为样本供全公司参照执行。</a:t>
            </a:r>
            <a:endParaRPr lang="zh-CN" altLang="en-US" sz="2400" b="1" dirty="0">
              <a:solidFill>
                <a:srgbClr val="0033CC"/>
              </a:solidFill>
            </a:endParaRPr>
          </a:p>
          <a:p>
            <a:pPr eaLnBrk="1" hangingPunct="1">
              <a:lnSpc>
                <a:spcPct val="135000"/>
              </a:lnSpc>
            </a:pPr>
            <a:r>
              <a:rPr lang="en-US" altLang="zh-CN" sz="2400" b="1" dirty="0">
                <a:solidFill>
                  <a:srgbClr val="0033CC"/>
                </a:solidFill>
              </a:rPr>
              <a:t>6</a:t>
            </a:r>
            <a:r>
              <a:rPr lang="zh-CN" altLang="en-US" sz="2400" b="1" dirty="0">
                <a:solidFill>
                  <a:srgbClr val="0033CC"/>
                </a:solidFill>
              </a:rPr>
              <a:t>、全面展开、督导进度、适当考核、达成目标</a:t>
            </a:r>
            <a:endParaRPr lang="zh-CN" altLang="en-US" sz="2400" b="1" dirty="0">
              <a:solidFill>
                <a:srgbClr val="0033CC"/>
              </a:solidFill>
            </a:endParaRPr>
          </a:p>
          <a:p>
            <a:pPr eaLnBrk="1" hangingPunct="1">
              <a:lnSpc>
                <a:spcPct val="135000"/>
              </a:lnSpc>
            </a:pPr>
            <a:r>
              <a:rPr lang="en-US" altLang="zh-CN" sz="2400" b="1" dirty="0">
                <a:solidFill>
                  <a:srgbClr val="0033CC"/>
                </a:solidFill>
              </a:rPr>
              <a:t>——</a:t>
            </a:r>
            <a:r>
              <a:rPr lang="zh-CN" altLang="en-US" sz="2400" b="1" dirty="0">
                <a:solidFill>
                  <a:srgbClr val="0033CC"/>
                </a:solidFill>
              </a:rPr>
              <a:t>在上述五步完成后，全面展开该项工作，明确各单位进度和质量要求，适时指导和调度，并制定有关该项工作的考</a:t>
            </a:r>
            <a:r>
              <a:rPr lang="zh-CN" altLang="en-US" b="1" dirty="0">
                <a:solidFill>
                  <a:srgbClr val="0033CC"/>
                </a:solidFill>
              </a:rPr>
              <a:t>核办法。</a:t>
            </a:r>
            <a:endParaRPr lang="zh-CN" altLang="en-US" b="1" dirty="0">
              <a:solidFill>
                <a:srgbClr val="0033CC"/>
              </a:solidFill>
            </a:endParaRPr>
          </a:p>
        </p:txBody>
      </p:sp>
      <p:grpSp>
        <p:nvGrpSpPr>
          <p:cNvPr id="180226" name="组合 2"/>
          <p:cNvGrpSpPr/>
          <p:nvPr/>
        </p:nvGrpSpPr>
        <p:grpSpPr bwMode="auto">
          <a:xfrm>
            <a:off x="1052513" y="0"/>
            <a:ext cx="2455862" cy="228600"/>
            <a:chOff x="1061493" y="-1"/>
            <a:chExt cx="2457010" cy="228416"/>
          </a:xfrm>
        </p:grpSpPr>
        <p:sp>
          <p:nvSpPr>
            <p:cNvPr id="4" name="矩形 3"/>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文本占位符 338946"/>
          <p:cNvSpPr>
            <a:spLocks noGrp="1" noChangeArrowheads="1"/>
          </p:cNvSpPr>
          <p:nvPr>
            <p:ph idx="1"/>
          </p:nvPr>
        </p:nvSpPr>
        <p:spPr>
          <a:xfrm>
            <a:off x="900953" y="913093"/>
            <a:ext cx="9789459" cy="5397500"/>
          </a:xfrm>
        </p:spPr>
        <p:txBody>
          <a:bodyPr rtlCol="0">
            <a:normAutofit fontScale="85000" lnSpcReduction="10000"/>
          </a:bodyPr>
          <a:lstStyle/>
          <a:p>
            <a:pPr marL="228600" indent="-228600" defTabSz="913765" eaLnBrk="1" fontAlgn="auto" hangingPunct="1">
              <a:lnSpc>
                <a:spcPct val="135000"/>
              </a:lnSpc>
              <a:spcAft>
                <a:spcPts val="0"/>
              </a:spcAft>
              <a:buFont typeface="Arial" panose="020B0604020202020204" pitchFamily="34" charset="0"/>
              <a:buChar char="•"/>
              <a:defRPr/>
            </a:pPr>
            <a:r>
              <a:rPr lang="en-US" altLang="zh-CN" b="1" dirty="0">
                <a:solidFill>
                  <a:srgbClr val="0033CC"/>
                </a:solidFill>
                <a:cs typeface="+mn-cs"/>
              </a:rPr>
              <a:t>7</a:t>
            </a:r>
            <a:r>
              <a:rPr lang="zh-CN" altLang="en-US" b="1" dirty="0">
                <a:solidFill>
                  <a:srgbClr val="0033CC"/>
                </a:solidFill>
                <a:cs typeface="+mn-cs"/>
              </a:rPr>
              <a:t>、固化成果、健全档案；持续降低事故风险</a:t>
            </a:r>
            <a:endParaRPr lang="zh-CN" altLang="en-US" b="1" dirty="0">
              <a:solidFill>
                <a:srgbClr val="0033CC"/>
              </a:solidFill>
              <a:cs typeface="+mn-cs"/>
            </a:endParaRPr>
          </a:p>
          <a:p>
            <a:pPr marL="228600" indent="-228600" defTabSz="913765" eaLnBrk="1" fontAlgn="auto" hangingPunct="1">
              <a:lnSpc>
                <a:spcPct val="135000"/>
              </a:lnSpc>
              <a:spcAft>
                <a:spcPts val="0"/>
              </a:spcAft>
              <a:buFont typeface="Arial" panose="020B0604020202020204" pitchFamily="34" charset="0"/>
              <a:buChar char="•"/>
              <a:defRPr/>
            </a:pPr>
            <a:r>
              <a:rPr lang="en-US" altLang="zh-CN" b="1" dirty="0">
                <a:solidFill>
                  <a:srgbClr val="0033CC"/>
                </a:solidFill>
                <a:cs typeface="+mn-cs"/>
              </a:rPr>
              <a:t>——</a:t>
            </a:r>
            <a:r>
              <a:rPr lang="zh-CN" altLang="en-US" b="1" dirty="0">
                <a:solidFill>
                  <a:srgbClr val="0033CC"/>
                </a:solidFill>
                <a:cs typeface="+mn-cs"/>
              </a:rPr>
              <a:t>鉴于该项工作不仅是企业主体责任，也是法规及政策要求，企业应当将推行成果进行整理，建议编制</a:t>
            </a:r>
            <a:r>
              <a:rPr lang="en-US" altLang="zh-CN" b="1" dirty="0">
                <a:solidFill>
                  <a:srgbClr val="0033CC"/>
                </a:solidFill>
                <a:cs typeface="+mn-cs"/>
              </a:rPr>
              <a:t>《</a:t>
            </a:r>
            <a:r>
              <a:rPr lang="zh-CN" altLang="en-US" b="1" dirty="0">
                <a:solidFill>
                  <a:srgbClr val="0033CC"/>
                </a:solidFill>
                <a:cs typeface="+mn-cs"/>
              </a:rPr>
              <a:t>双体系创建工作总结报告</a:t>
            </a:r>
            <a:r>
              <a:rPr lang="en-US" altLang="zh-CN" b="1" dirty="0">
                <a:solidFill>
                  <a:srgbClr val="0033CC"/>
                </a:solidFill>
                <a:cs typeface="+mn-cs"/>
              </a:rPr>
              <a:t>》</a:t>
            </a:r>
            <a:r>
              <a:rPr lang="zh-CN" altLang="en-US" b="1" dirty="0">
                <a:solidFill>
                  <a:srgbClr val="0033CC"/>
                </a:solidFill>
                <a:cs typeface="+mn-cs"/>
              </a:rPr>
              <a:t>，对自身的风险点及危险源的风险管控状况进行总结和分析；对自身的事故隐患信息进行梳理、分类、分析，并制定好纠正与预防措施。</a:t>
            </a:r>
            <a:endParaRPr lang="zh-CN" altLang="en-US" b="1" dirty="0">
              <a:solidFill>
                <a:srgbClr val="0033CC"/>
              </a:solidFill>
              <a:cs typeface="+mn-cs"/>
            </a:endParaRPr>
          </a:p>
          <a:p>
            <a:pPr marL="228600" indent="-228600" defTabSz="913765" eaLnBrk="1" fontAlgn="auto" hangingPunct="1">
              <a:lnSpc>
                <a:spcPct val="135000"/>
              </a:lnSpc>
              <a:spcAft>
                <a:spcPts val="0"/>
              </a:spcAft>
              <a:buFont typeface="Arial" panose="020B0604020202020204" pitchFamily="34" charset="0"/>
              <a:buChar char="•"/>
              <a:defRPr/>
            </a:pPr>
            <a:r>
              <a:rPr lang="en-US" altLang="zh-CN" b="1" dirty="0">
                <a:solidFill>
                  <a:srgbClr val="0033CC"/>
                </a:solidFill>
                <a:cs typeface="+mn-cs"/>
              </a:rPr>
              <a:t>——</a:t>
            </a:r>
            <a:r>
              <a:rPr lang="zh-CN" altLang="en-US" b="1" dirty="0">
                <a:solidFill>
                  <a:srgbClr val="0033CC"/>
                </a:solidFill>
                <a:cs typeface="+mn-cs"/>
              </a:rPr>
              <a:t>成果至少体现在以下几个方面：</a:t>
            </a:r>
            <a:endParaRPr lang="zh-CN" altLang="en-US" b="1" dirty="0">
              <a:solidFill>
                <a:srgbClr val="0033CC"/>
              </a:solidFill>
              <a:cs typeface="+mn-cs"/>
            </a:endParaRPr>
          </a:p>
          <a:p>
            <a:pPr marL="228600" indent="-228600" defTabSz="913765" eaLnBrk="1" fontAlgn="auto" hangingPunct="1">
              <a:spcAft>
                <a:spcPts val="0"/>
              </a:spcAft>
              <a:buFont typeface="Arial" panose="020B0604020202020204" pitchFamily="34" charset="0"/>
              <a:buChar char="•"/>
              <a:defRPr/>
            </a:pPr>
            <a:r>
              <a:rPr lang="zh-CN" altLang="en-US" b="1" dirty="0">
                <a:solidFill>
                  <a:srgbClr val="0033CC"/>
                </a:solidFill>
                <a:cs typeface="+mn-cs"/>
              </a:rPr>
              <a:t>（</a:t>
            </a:r>
            <a:r>
              <a:rPr lang="en-US" altLang="zh-CN" b="1" dirty="0">
                <a:solidFill>
                  <a:srgbClr val="0033CC"/>
                </a:solidFill>
                <a:cs typeface="+mn-cs"/>
              </a:rPr>
              <a:t>1</a:t>
            </a:r>
            <a:r>
              <a:rPr lang="zh-CN" altLang="en-US" b="1" dirty="0">
                <a:solidFill>
                  <a:srgbClr val="0033CC"/>
                </a:solidFill>
                <a:cs typeface="+mn-cs"/>
              </a:rPr>
              <a:t>）</a:t>
            </a:r>
            <a:r>
              <a:rPr lang="en-US" altLang="zh-CN" b="1" dirty="0">
                <a:solidFill>
                  <a:srgbClr val="0033CC"/>
                </a:solidFill>
                <a:cs typeface="+mn-cs"/>
              </a:rPr>
              <a:t>《</a:t>
            </a:r>
            <a:r>
              <a:rPr lang="zh-CN" altLang="en-US" b="1" dirty="0">
                <a:solidFill>
                  <a:srgbClr val="0033CC"/>
                </a:solidFill>
                <a:cs typeface="+mn-cs"/>
              </a:rPr>
              <a:t>风险分级管控实施指南</a:t>
            </a:r>
            <a:r>
              <a:rPr lang="en-US" altLang="zh-CN" b="1" dirty="0">
                <a:solidFill>
                  <a:srgbClr val="0033CC"/>
                </a:solidFill>
                <a:cs typeface="+mn-cs"/>
              </a:rPr>
              <a:t>》</a:t>
            </a:r>
            <a:r>
              <a:rPr lang="zh-CN" altLang="en-US" b="1" dirty="0">
                <a:solidFill>
                  <a:srgbClr val="0033CC"/>
                </a:solidFill>
                <a:cs typeface="+mn-cs"/>
              </a:rPr>
              <a:t>和</a:t>
            </a:r>
            <a:r>
              <a:rPr lang="en-US" altLang="zh-CN" b="1" dirty="0">
                <a:solidFill>
                  <a:srgbClr val="0033CC"/>
                </a:solidFill>
                <a:cs typeface="+mn-cs"/>
              </a:rPr>
              <a:t>《</a:t>
            </a:r>
            <a:r>
              <a:rPr lang="zh-CN" altLang="en-US" b="1" dirty="0">
                <a:solidFill>
                  <a:srgbClr val="0033CC"/>
                </a:solidFill>
                <a:cs typeface="+mn-cs"/>
              </a:rPr>
              <a:t>事故隐患排查治理指南</a:t>
            </a:r>
            <a:r>
              <a:rPr lang="en-US" altLang="zh-CN" b="1" dirty="0">
                <a:solidFill>
                  <a:srgbClr val="0033CC"/>
                </a:solidFill>
                <a:cs typeface="+mn-cs"/>
              </a:rPr>
              <a:t>》</a:t>
            </a:r>
            <a:endParaRPr lang="en-US" altLang="zh-CN" b="1" dirty="0">
              <a:solidFill>
                <a:srgbClr val="0033CC"/>
              </a:solidFill>
              <a:cs typeface="+mn-cs"/>
            </a:endParaRPr>
          </a:p>
          <a:p>
            <a:pPr marL="228600" indent="-228600" defTabSz="913765" eaLnBrk="1" fontAlgn="auto" hangingPunct="1">
              <a:spcAft>
                <a:spcPts val="0"/>
              </a:spcAft>
              <a:buFont typeface="Arial" panose="020B0604020202020204" pitchFamily="34" charset="0"/>
              <a:buChar char="•"/>
              <a:defRPr/>
            </a:pPr>
            <a:r>
              <a:rPr lang="zh-CN" altLang="en-US" b="1" dirty="0">
                <a:solidFill>
                  <a:srgbClr val="0033CC"/>
                </a:solidFill>
                <a:cs typeface="+mn-cs"/>
              </a:rPr>
              <a:t>（</a:t>
            </a:r>
            <a:r>
              <a:rPr lang="en-US" altLang="zh-CN" b="1" dirty="0">
                <a:solidFill>
                  <a:srgbClr val="0033CC"/>
                </a:solidFill>
                <a:cs typeface="+mn-cs"/>
              </a:rPr>
              <a:t>2</a:t>
            </a:r>
            <a:r>
              <a:rPr lang="zh-CN" altLang="en-US" b="1" dirty="0">
                <a:solidFill>
                  <a:srgbClr val="0033CC"/>
                </a:solidFill>
                <a:cs typeface="+mn-cs"/>
              </a:rPr>
              <a:t>）</a:t>
            </a:r>
            <a:r>
              <a:rPr lang="en-US" altLang="zh-CN" b="1" dirty="0">
                <a:solidFill>
                  <a:srgbClr val="0033CC"/>
                </a:solidFill>
                <a:cs typeface="+mn-cs"/>
              </a:rPr>
              <a:t>《</a:t>
            </a:r>
            <a:r>
              <a:rPr lang="zh-CN" altLang="en-US" b="1" dirty="0">
                <a:solidFill>
                  <a:srgbClr val="0033CC"/>
                </a:solidFill>
                <a:cs typeface="+mn-cs"/>
              </a:rPr>
              <a:t>双重体现创建工作实施方案</a:t>
            </a:r>
            <a:r>
              <a:rPr lang="en-US" altLang="zh-CN" b="1" dirty="0">
                <a:solidFill>
                  <a:srgbClr val="0033CC"/>
                </a:solidFill>
                <a:cs typeface="+mn-cs"/>
              </a:rPr>
              <a:t>》</a:t>
            </a:r>
            <a:endParaRPr lang="en-US" altLang="zh-CN" b="1" dirty="0">
              <a:solidFill>
                <a:srgbClr val="0033CC"/>
              </a:solidFill>
              <a:cs typeface="+mn-cs"/>
            </a:endParaRPr>
          </a:p>
          <a:p>
            <a:pPr marL="228600" indent="-228600" defTabSz="913765" eaLnBrk="1" fontAlgn="auto" hangingPunct="1">
              <a:spcAft>
                <a:spcPts val="0"/>
              </a:spcAft>
              <a:buFont typeface="Arial" panose="020B0604020202020204" pitchFamily="34" charset="0"/>
              <a:buChar char="•"/>
              <a:defRPr/>
            </a:pPr>
            <a:r>
              <a:rPr lang="zh-CN" altLang="en-US" b="1" dirty="0">
                <a:solidFill>
                  <a:srgbClr val="0033CC"/>
                </a:solidFill>
                <a:cs typeface="+mn-cs"/>
              </a:rPr>
              <a:t>（</a:t>
            </a:r>
            <a:r>
              <a:rPr lang="en-US" altLang="zh-CN" b="1" dirty="0">
                <a:solidFill>
                  <a:srgbClr val="0033CC"/>
                </a:solidFill>
                <a:cs typeface="+mn-cs"/>
              </a:rPr>
              <a:t>3</a:t>
            </a:r>
            <a:r>
              <a:rPr lang="zh-CN" altLang="en-US" b="1" dirty="0">
                <a:solidFill>
                  <a:srgbClr val="0033CC"/>
                </a:solidFill>
                <a:cs typeface="+mn-cs"/>
              </a:rPr>
              <a:t>）危险源辨识清单</a:t>
            </a:r>
            <a:endParaRPr lang="zh-CN" altLang="en-US" b="1" dirty="0">
              <a:solidFill>
                <a:srgbClr val="0033CC"/>
              </a:solidFill>
              <a:cs typeface="+mn-cs"/>
            </a:endParaRPr>
          </a:p>
          <a:p>
            <a:pPr marL="228600" indent="-228600" defTabSz="913765" eaLnBrk="1" fontAlgn="auto" hangingPunct="1">
              <a:spcAft>
                <a:spcPts val="0"/>
              </a:spcAft>
              <a:buFont typeface="Arial" panose="020B0604020202020204" pitchFamily="34" charset="0"/>
              <a:buChar char="•"/>
              <a:defRPr/>
            </a:pPr>
            <a:r>
              <a:rPr lang="zh-CN" altLang="en-US" b="1" dirty="0">
                <a:solidFill>
                  <a:srgbClr val="0033CC"/>
                </a:solidFill>
                <a:cs typeface="+mn-cs"/>
              </a:rPr>
              <a:t>（</a:t>
            </a:r>
            <a:r>
              <a:rPr lang="en-US" altLang="zh-CN" b="1" dirty="0">
                <a:solidFill>
                  <a:srgbClr val="0033CC"/>
                </a:solidFill>
                <a:cs typeface="+mn-cs"/>
              </a:rPr>
              <a:t>4</a:t>
            </a:r>
            <a:r>
              <a:rPr lang="zh-CN" altLang="en-US" b="1" dirty="0">
                <a:solidFill>
                  <a:srgbClr val="0033CC"/>
                </a:solidFill>
                <a:cs typeface="+mn-cs"/>
              </a:rPr>
              <a:t>）风险评价及控制措施信息汇总表</a:t>
            </a:r>
            <a:endParaRPr lang="zh-CN" altLang="en-US" b="1" dirty="0">
              <a:solidFill>
                <a:srgbClr val="0033CC"/>
              </a:solidFill>
              <a:cs typeface="+mn-cs"/>
            </a:endParaRPr>
          </a:p>
          <a:p>
            <a:pPr marL="228600" indent="-228600" defTabSz="913765" eaLnBrk="1" fontAlgn="auto" hangingPunct="1">
              <a:spcAft>
                <a:spcPts val="0"/>
              </a:spcAft>
              <a:buFont typeface="Arial" panose="020B0604020202020204" pitchFamily="34" charset="0"/>
              <a:buChar char="•"/>
              <a:defRPr/>
            </a:pPr>
            <a:r>
              <a:rPr lang="zh-CN" altLang="en-US" b="1" dirty="0">
                <a:solidFill>
                  <a:srgbClr val="0033CC"/>
                </a:solidFill>
                <a:cs typeface="+mn-cs"/>
              </a:rPr>
              <a:t>（</a:t>
            </a:r>
            <a:r>
              <a:rPr lang="en-US" altLang="zh-CN" b="1" dirty="0">
                <a:solidFill>
                  <a:srgbClr val="0033CC"/>
                </a:solidFill>
                <a:cs typeface="+mn-cs"/>
              </a:rPr>
              <a:t>5</a:t>
            </a:r>
            <a:r>
              <a:rPr lang="zh-CN" altLang="en-US" b="1" dirty="0">
                <a:solidFill>
                  <a:srgbClr val="0033CC"/>
                </a:solidFill>
                <a:cs typeface="+mn-cs"/>
              </a:rPr>
              <a:t>）事故隐患排查与治理信息汇总表</a:t>
            </a:r>
            <a:endParaRPr lang="zh-CN" altLang="en-US" b="1" dirty="0">
              <a:solidFill>
                <a:srgbClr val="0033CC"/>
              </a:solidFill>
              <a:cs typeface="+mn-cs"/>
            </a:endParaRPr>
          </a:p>
        </p:txBody>
      </p:sp>
      <p:grpSp>
        <p:nvGrpSpPr>
          <p:cNvPr id="181250" name="组合 2"/>
          <p:cNvGrpSpPr/>
          <p:nvPr/>
        </p:nvGrpSpPr>
        <p:grpSpPr bwMode="auto">
          <a:xfrm>
            <a:off x="1052513" y="0"/>
            <a:ext cx="2455862" cy="228600"/>
            <a:chOff x="1061493" y="-1"/>
            <a:chExt cx="2457010" cy="228416"/>
          </a:xfrm>
        </p:grpSpPr>
        <p:sp>
          <p:nvSpPr>
            <p:cNvPr id="4" name="矩形 3"/>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5" name="矩形 4"/>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6" name="矩形 5"/>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7" name="矩形 6"/>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a:t>完成双重预防机制工作企业效果图</a:t>
            </a:r>
            <a:endParaRPr lang="zh-CN" altLang="en-US"/>
          </a:p>
        </p:txBody>
      </p:sp>
      <p:pic>
        <p:nvPicPr>
          <p:cNvPr id="4" name="内容占位符 3"/>
          <p:cNvPicPr>
            <a:picLocks noChangeAspect="1"/>
          </p:cNvPicPr>
          <p:nvPr>
            <p:ph idx="1"/>
          </p:nvPr>
        </p:nvPicPr>
        <p:blipFill>
          <a:blip r:embed="rId1"/>
          <a:stretch>
            <a:fillRect/>
          </a:stretch>
        </p:blipFill>
        <p:spPr>
          <a:xfrm>
            <a:off x="1744345" y="1825625"/>
            <a:ext cx="8702675" cy="4351655"/>
          </a:xfrm>
          <a:prstGeom prst="rect">
            <a:avLst/>
          </a:prstGeom>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a:sym typeface="+mn-ea"/>
              </a:rPr>
              <a:t>完成双重预防机制工作企业效果图</a:t>
            </a:r>
            <a:br>
              <a:rPr lang="zh-CN" altLang="en-US"/>
            </a:br>
            <a:endParaRPr lang="zh-CN" altLang="en-US"/>
          </a:p>
        </p:txBody>
      </p:sp>
      <p:pic>
        <p:nvPicPr>
          <p:cNvPr id="4" name="内容占位符 3"/>
          <p:cNvPicPr>
            <a:picLocks noChangeAspect="1"/>
          </p:cNvPicPr>
          <p:nvPr>
            <p:ph idx="1"/>
          </p:nvPr>
        </p:nvPicPr>
        <p:blipFill>
          <a:blip r:embed="rId1"/>
          <a:stretch>
            <a:fillRect/>
          </a:stretch>
        </p:blipFill>
        <p:spPr>
          <a:xfrm>
            <a:off x="1744345" y="1825625"/>
            <a:ext cx="8702675" cy="4351655"/>
          </a:xfrm>
          <a:prstGeom prst="rect">
            <a:avLst/>
          </a:prstGeom>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a:sym typeface="+mn-ea"/>
              </a:rPr>
              <a:t>完成双重预防机制工作企业效果图</a:t>
            </a:r>
            <a:br>
              <a:rPr lang="zh-CN" altLang="en-US"/>
            </a:br>
            <a:endParaRPr lang="zh-CN" altLang="en-US"/>
          </a:p>
        </p:txBody>
      </p:sp>
      <p:pic>
        <p:nvPicPr>
          <p:cNvPr id="4" name="内容占位符 3"/>
          <p:cNvPicPr>
            <a:picLocks noChangeAspect="1"/>
          </p:cNvPicPr>
          <p:nvPr>
            <p:ph idx="1"/>
          </p:nvPr>
        </p:nvPicPr>
        <p:blipFill>
          <a:blip r:embed="rId1"/>
          <a:stretch>
            <a:fillRect/>
          </a:stretch>
        </p:blipFill>
        <p:spPr>
          <a:xfrm>
            <a:off x="1744345" y="1825625"/>
            <a:ext cx="8702675" cy="4351655"/>
          </a:xfrm>
          <a:prstGeom prst="rect">
            <a:avLst/>
          </a:prstGeom>
        </p:spPr>
      </p:pic>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a:sym typeface="+mn-ea"/>
              </a:rPr>
              <a:t>完成双重预防机制工作企业效果图</a:t>
            </a:r>
            <a:br>
              <a:rPr lang="zh-CN" altLang="en-US"/>
            </a:br>
            <a:endParaRPr lang="zh-CN" altLang="en-US"/>
          </a:p>
        </p:txBody>
      </p:sp>
      <p:pic>
        <p:nvPicPr>
          <p:cNvPr id="4" name="内容占位符 3"/>
          <p:cNvPicPr>
            <a:picLocks noChangeAspect="1"/>
          </p:cNvPicPr>
          <p:nvPr>
            <p:ph idx="1"/>
          </p:nvPr>
        </p:nvPicPr>
        <p:blipFill>
          <a:blip r:embed="rId1"/>
          <a:stretch>
            <a:fillRect/>
          </a:stretch>
        </p:blipFill>
        <p:spPr>
          <a:xfrm>
            <a:off x="5007610" y="1825625"/>
            <a:ext cx="2175510" cy="4351655"/>
          </a:xfrm>
          <a:prstGeom prst="rect">
            <a:avLst/>
          </a:prstGeom>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a:t>检查标准</a:t>
            </a:r>
            <a:endParaRPr lang="zh-CN" altLang="en-US"/>
          </a:p>
        </p:txBody>
      </p:sp>
      <p:graphicFrame>
        <p:nvGraphicFramePr>
          <p:cNvPr id="4" name="内容占位符 3"/>
          <p:cNvGraphicFramePr/>
          <p:nvPr>
            <p:ph idx="1"/>
          </p:nvPr>
        </p:nvGraphicFramePr>
        <p:xfrm>
          <a:off x="838200" y="1825625"/>
          <a:ext cx="10515600" cy="3352800"/>
        </p:xfrm>
        <a:graphic>
          <a:graphicData uri="http://schemas.openxmlformats.org/drawingml/2006/table">
            <a:tbl>
              <a:tblPr firstRow="1" bandRow="1">
                <a:tableStyleId>{5940675A-B579-460E-94D1-54222C63F5DA}</a:tableStyleId>
              </a:tblPr>
              <a:tblGrid>
                <a:gridCol w="638175"/>
                <a:gridCol w="1123950"/>
                <a:gridCol w="2103120"/>
                <a:gridCol w="3183255"/>
                <a:gridCol w="3467100"/>
              </a:tblGrid>
              <a:tr h="0">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序号</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检查项目</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p>
                      <a:pPr indent="0" algn="ctr">
                        <a:buNone/>
                      </a:pPr>
                      <a:r>
                        <a:rPr lang="en-US" sz="1600" b="0">
                          <a:latin typeface="宋体" panose="02010600030101010101" pitchFamily="2" charset="-122"/>
                          <a:ea typeface="宋体" panose="02010600030101010101" pitchFamily="2" charset="-122"/>
                          <a:cs typeface="宋体" panose="02010600030101010101" pitchFamily="2" charset="-122"/>
                        </a:rPr>
                        <a:t>检查内容</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a:txBody>
                    <a:bodyPr/>
                    <a:p>
                      <a:pPr indent="0">
                        <a:buNone/>
                      </a:pPr>
                      <a:r>
                        <a:rPr lang="en-US" sz="1600" b="0">
                          <a:latin typeface="宋体" panose="02010600030101010101" pitchFamily="2" charset="-122"/>
                          <a:ea typeface="宋体" panose="02010600030101010101" pitchFamily="2" charset="-122"/>
                          <a:cs typeface="宋体" panose="02010600030101010101" pitchFamily="2" charset="-122"/>
                        </a:rPr>
                        <a:t>检查方法</a:t>
                      </a:r>
                      <a:endParaRPr lang="en-US" altLang="en-US" sz="16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1</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体系建设</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体系建设推进情况</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是否传达学习“两个体系”建设的文件；</a:t>
                      </a: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是否开展“两个体系”建设工作。</a:t>
                      </a:r>
                      <a:endParaRPr lang="en-US" altLang="en-US" sz="1200" b="0">
                        <a:latin typeface="Wingdings" panose="05000000000000000000" charset="0"/>
                        <a:ea typeface="Wingdings" panose="05000000000000000000" charset="0"/>
                        <a:cs typeface="Wingdings" panose="05000000000000000000"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检查相关会议记录、工作部署资料、两个体系建设文件、实施方案，购买服务合同等。</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rowSpan="2">
                  <a:txBody>
                    <a:bodyPr/>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2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风险管控 </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风险管控制度</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是否建立风险管控制度；</a:t>
                      </a: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是否以正式文件下发。</a:t>
                      </a:r>
                      <a:endParaRPr lang="en-US" altLang="en-US" sz="1200" b="0">
                        <a:latin typeface="Wingdings" panose="05000000000000000000" charset="0"/>
                        <a:ea typeface="Wingdings" panose="05000000000000000000" charset="0"/>
                        <a:cs typeface="Wingdings" panose="05000000000000000000"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查阅风险管控制度文本、制度汇编。</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风险分级</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对排查出的风险点是否按规定进行分级（风险分为重大、较大、一般和低四级）</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查阅风险辨识、风险评价及风险分级等相关资料。</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rowSpan="4">
                  <a:txBody>
                    <a:bodyPr/>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3</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4">
                  <a:txBody>
                    <a:bodyPr/>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endParaRPr lang="en-US" sz="1200" b="0">
                        <a:latin typeface="宋体" panose="02010600030101010101" pitchFamily="2" charset="-122"/>
                        <a:ea typeface="宋体" panose="02010600030101010101" pitchFamily="2" charset="-122"/>
                        <a:cs typeface="宋体" panose="02010600030101010101" pitchFamily="2" charset="-122"/>
                      </a:endParaRPr>
                    </a:p>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隐患排查</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隐患排查治理制度</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是否建立排查治理制度；</a:t>
                      </a: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是否以正式文件下发；</a:t>
                      </a: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制度中是否包含检查频次、责任分工、重大事故隐患判定标准、治理程序和要求等内容。</a:t>
                      </a:r>
                      <a:endParaRPr lang="en-US" altLang="en-US" sz="1200" b="0">
                        <a:latin typeface="Wingdings" panose="05000000000000000000" charset="0"/>
                        <a:ea typeface="Wingdings" panose="05000000000000000000" charset="0"/>
                        <a:cs typeface="Wingdings" panose="05000000000000000000"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查阅隐患排查治理制度文本、制度汇编</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隐患排查项目清单</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是否编制与风险点、管控级别一致的隐患排查项目清单（生产现场类、基础管理类）</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查阅风险辨识、风险评价及风险分级等相关资料，隐患排查项目清单</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事故隐患排查</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是否开展隐患排查；</a:t>
                      </a: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各级各部门是否按职责分工及时间要求进行排查。</a:t>
                      </a:r>
                      <a:endParaRPr lang="en-US" altLang="en-US" sz="1200" b="0">
                        <a:latin typeface="Wingdings" panose="05000000000000000000" charset="0"/>
                        <a:ea typeface="Wingdings" panose="05000000000000000000" charset="0"/>
                        <a:cs typeface="Wingdings" panose="05000000000000000000"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查阅隐患排查治理制度文本、隐患排查治理台账，各级各部门隐患排查原始记录，</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200" b="0">
                          <a:latin typeface="宋体" panose="02010600030101010101" pitchFamily="2" charset="-122"/>
                          <a:ea typeface="宋体" panose="02010600030101010101" pitchFamily="2" charset="-122"/>
                          <a:cs typeface="宋体" panose="02010600030101010101" pitchFamily="2" charset="-122"/>
                        </a:rPr>
                        <a:t>排查治理情况记录</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是否如实记录排查治理情况（排查时间、区域、人员、隐患内容、治理情况、责任人）；</a:t>
                      </a:r>
                      <a:r>
                        <a:rPr lang="en-US" sz="1200" b="0">
                          <a:latin typeface="Wingdings" panose="05000000000000000000" charset="0"/>
                          <a:cs typeface="Wingdings" panose="05000000000000000000" charset="0"/>
                        </a:rPr>
                        <a:t></a:t>
                      </a:r>
                      <a:r>
                        <a:rPr lang="en-US" sz="1200" b="0">
                          <a:latin typeface="宋体" panose="02010600030101010101" pitchFamily="2" charset="-122"/>
                          <a:ea typeface="宋体" panose="02010600030101010101" pitchFamily="2" charset="-122"/>
                          <a:cs typeface="宋体" panose="02010600030101010101" pitchFamily="2" charset="-122"/>
                        </a:rPr>
                        <a:t>是否编制隐患排查记录。</a:t>
                      </a:r>
                      <a:endParaRPr lang="en-US" altLang="en-US" sz="1200" b="0">
                        <a:latin typeface="Wingdings" panose="05000000000000000000" charset="0"/>
                        <a:ea typeface="Wingdings" panose="05000000000000000000" charset="0"/>
                        <a:cs typeface="Wingdings" panose="05000000000000000000"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latin typeface="宋体" panose="02010600030101010101" pitchFamily="2" charset="-122"/>
                          <a:ea typeface="宋体" panose="02010600030101010101" pitchFamily="2" charset="-122"/>
                          <a:cs typeface="宋体" panose="02010600030101010101" pitchFamily="2" charset="-122"/>
                        </a:rPr>
                        <a:t>查阅隐患排查治理制度文本、隐患排查治理台账，各级各部门隐患排查原始记录，现场检查2-3处隐患治理情况</a:t>
                      </a:r>
                      <a:endParaRPr lang="en-US" altLang="en-US" sz="12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b="1">
                <a:sym typeface="+mn-ea"/>
              </a:rPr>
              <a:t>为什么开展双重预防机制工作</a:t>
            </a:r>
            <a:br>
              <a:rPr lang="zh-CN" altLang="en-US" b="1">
                <a:sym typeface="+mn-ea"/>
              </a:rPr>
            </a:br>
            <a:endParaRPr lang="zh-CN" altLang="en-US"/>
          </a:p>
        </p:txBody>
      </p:sp>
      <p:pic>
        <p:nvPicPr>
          <p:cNvPr id="4" name="内容占位符 3"/>
          <p:cNvPicPr>
            <a:picLocks noChangeAspect="1"/>
          </p:cNvPicPr>
          <p:nvPr>
            <p:ph idx="1"/>
          </p:nvPr>
        </p:nvPicPr>
        <p:blipFill>
          <a:blip r:embed="rId1"/>
          <a:stretch>
            <a:fillRect/>
          </a:stretch>
        </p:blipFill>
        <p:spPr>
          <a:xfrm>
            <a:off x="3237865" y="1910080"/>
            <a:ext cx="5715000" cy="4181475"/>
          </a:xfrm>
          <a:prstGeom prst="rect">
            <a:avLst/>
          </a:prstGeo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a:t>检查标准</a:t>
            </a:r>
            <a:endParaRPr lang="zh-CN" altLang="en-US"/>
          </a:p>
        </p:txBody>
      </p:sp>
      <p:pic>
        <p:nvPicPr>
          <p:cNvPr id="4" name="内容占位符 3"/>
          <p:cNvPicPr>
            <a:picLocks noChangeAspect="1"/>
          </p:cNvPicPr>
          <p:nvPr>
            <p:ph idx="1"/>
          </p:nvPr>
        </p:nvPicPr>
        <p:blipFill>
          <a:blip r:embed="rId1"/>
          <a:stretch>
            <a:fillRect/>
          </a:stretch>
        </p:blipFill>
        <p:spPr>
          <a:xfrm>
            <a:off x="2912745" y="1825625"/>
            <a:ext cx="7331075" cy="4351655"/>
          </a:xfrm>
          <a:prstGeom prst="rect">
            <a:avLst/>
          </a:prstGeom>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 name="文本框 99"/>
          <p:cNvSpPr txBox="1"/>
          <p:nvPr/>
        </p:nvSpPr>
        <p:spPr>
          <a:xfrm>
            <a:off x="3127375" y="530543"/>
            <a:ext cx="5080000" cy="460375"/>
          </a:xfrm>
          <a:prstGeom prst="rect">
            <a:avLst/>
          </a:prstGeom>
          <a:noFill/>
          <a:ln w="9525">
            <a:noFill/>
          </a:ln>
        </p:spPr>
        <p:txBody>
          <a:bodyPr>
            <a:spAutoFit/>
          </a:bodyPr>
          <a:p>
            <a:pPr marL="0" indent="0" algn="ctr"/>
            <a:r>
              <a:rPr lang="zh-CN" sz="2400" b="1">
                <a:latin typeface="Calibri" panose="020F0502020204030204" charset="0"/>
                <a:ea typeface="宋体" panose="02010600030101010101" pitchFamily="2" charset="-122"/>
              </a:rPr>
              <a:t>处罚标准</a:t>
            </a:r>
            <a:endParaRPr lang="zh-CN" altLang="en-US" sz="2400" b="1">
              <a:latin typeface="Calibri" panose="020F0502020204030204" charset="0"/>
              <a:ea typeface="宋体" panose="02010600030101010101" pitchFamily="2" charset="-122"/>
            </a:endParaRPr>
          </a:p>
        </p:txBody>
      </p:sp>
      <p:graphicFrame>
        <p:nvGraphicFramePr>
          <p:cNvPr id="3" name="表格 2"/>
          <p:cNvGraphicFramePr/>
          <p:nvPr/>
        </p:nvGraphicFramePr>
        <p:xfrm>
          <a:off x="1755775" y="1048703"/>
          <a:ext cx="9669780" cy="5363210"/>
        </p:xfrm>
        <a:graphic>
          <a:graphicData uri="http://schemas.openxmlformats.org/drawingml/2006/table">
            <a:tbl>
              <a:tblPr firstRow="1" bandRow="1">
                <a:tableStyleId>{5940675A-B579-460E-94D1-54222C63F5DA}</a:tableStyleId>
              </a:tblPr>
              <a:tblGrid>
                <a:gridCol w="2400300"/>
                <a:gridCol w="1847850"/>
                <a:gridCol w="1949450"/>
                <a:gridCol w="3472180"/>
              </a:tblGrid>
              <a:tr h="425450">
                <a:tc>
                  <a:txBody>
                    <a:bodyPr/>
                    <a:p>
                      <a:pPr indent="0" algn="ctr">
                        <a:buNone/>
                      </a:pPr>
                      <a:r>
                        <a:rPr lang="en-US" sz="1800" b="0">
                          <a:latin typeface="宋体" panose="02010600030101010101" pitchFamily="2" charset="-122"/>
                          <a:ea typeface="宋体" panose="02010600030101010101" pitchFamily="2" charset="-122"/>
                          <a:cs typeface="宋体" panose="02010600030101010101" pitchFamily="2" charset="-122"/>
                        </a:rPr>
                        <a:t>问题描述</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宋体" panose="02010600030101010101" pitchFamily="2" charset="-122"/>
                          <a:ea typeface="宋体" panose="02010600030101010101" pitchFamily="2" charset="-122"/>
                          <a:cs typeface="宋体" panose="02010600030101010101" pitchFamily="2" charset="-122"/>
                        </a:rPr>
                        <a:t>违反依据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宋体" panose="02010600030101010101" pitchFamily="2" charset="-122"/>
                          <a:ea typeface="宋体" panose="02010600030101010101" pitchFamily="2" charset="-122"/>
                          <a:cs typeface="宋体" panose="02010600030101010101" pitchFamily="2" charset="-122"/>
                        </a:rPr>
                        <a:t>处置依据</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宋体" panose="02010600030101010101" pitchFamily="2" charset="-122"/>
                          <a:ea typeface="宋体" panose="02010600030101010101" pitchFamily="2" charset="-122"/>
                          <a:cs typeface="宋体" panose="02010600030101010101" pitchFamily="2" charset="-122"/>
                        </a:rPr>
                        <a:t>关键性依据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95300">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①未建立隐患排查治理制度；</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②未以正式文件发布。</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《安全生产法》第三十八条第一款</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《安全生产法》第九十八条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对制度汇编目录进行照相、复印；询问相关人员等</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06400">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①未如实记录排查治理情况；</a:t>
                      </a:r>
                      <a:endParaRPr lang="en-US" sz="1800" b="0">
                        <a:latin typeface="宋体" panose="02010600030101010101" pitchFamily="2" charset="-122"/>
                        <a:ea typeface="宋体" panose="02010600030101010101" pitchFamily="2" charset="-122"/>
                        <a:cs typeface="宋体" panose="02010600030101010101" pitchFamily="2" charset="-122"/>
                      </a:endParaRPr>
                    </a:p>
                    <a:p>
                      <a:pPr indent="0">
                        <a:buNone/>
                      </a:pPr>
                      <a:r>
                        <a:rPr lang="en-US" sz="1800" b="0">
                          <a:latin typeface="宋体" panose="02010600030101010101" pitchFamily="2" charset="-122"/>
                          <a:ea typeface="宋体" panose="02010600030101010101" pitchFamily="2" charset="-122"/>
                          <a:cs typeface="宋体" panose="02010600030101010101" pitchFamily="2" charset="-122"/>
                        </a:rPr>
                        <a:t>②编</a:t>
                      </a:r>
                      <a:r>
                        <a:rPr lang="zh-CN" altLang="en-US" sz="1800" b="0">
                          <a:latin typeface="宋体" panose="02010600030101010101" pitchFamily="2" charset="-122"/>
                          <a:ea typeface="宋体" panose="02010600030101010101" pitchFamily="2" charset="-122"/>
                          <a:cs typeface="宋体" panose="02010600030101010101" pitchFamily="2" charset="-122"/>
                        </a:rPr>
                        <a:t>制</a:t>
                      </a:r>
                      <a:r>
                        <a:rPr lang="en-US" sz="1800" b="0">
                          <a:latin typeface="宋体" panose="02010600030101010101" pitchFamily="2" charset="-122"/>
                          <a:ea typeface="宋体" panose="02010600030101010101" pitchFamily="2" charset="-122"/>
                          <a:cs typeface="宋体" panose="02010600030101010101" pitchFamily="2" charset="-122"/>
                        </a:rPr>
                        <a:t>隐患排查记录。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《安全生产法》第三十八条第一款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《安全生产法》第九十四条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对隐患排查治理台帐进行照相、复印；现场事故隐患拍照；询问相关人员等</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①未制定重大事故隐患治理方案；②治理方案内容不符合要求。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《安全生产事故隐患排查治理暂行规定》第十五条第二款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安全生产事故隐患排查治理暂行规定》第二十六条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对隐患排查治理台帐照相、复印；现场事故隐患拍照；询问相关人员等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重大事故隐患不报或者未及时报告的。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《安全生产事故隐患排查治理暂行规定》第十四条</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《安全生产事故隐患排查治理暂行规定》第二十六条第四款 </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b="0">
                          <a:latin typeface="宋体" panose="02010600030101010101" pitchFamily="2" charset="-122"/>
                          <a:ea typeface="宋体" panose="02010600030101010101" pitchFamily="2" charset="-122"/>
                          <a:cs typeface="宋体" panose="02010600030101010101" pitchFamily="2" charset="-122"/>
                        </a:rPr>
                        <a:t>对隐患排查治理台帐照相、复印；现场事故隐患拍照；询问相关人员等</a:t>
                      </a: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zh-CN" altLang="en-US" sz="1800" b="0">
                          <a:latin typeface="宋体" panose="02010600030101010101" pitchFamily="2" charset="-122"/>
                          <a:ea typeface="宋体" panose="02010600030101010101" pitchFamily="2" charset="-122"/>
                          <a:cs typeface="宋体" panose="02010600030101010101" pitchFamily="2" charset="-122"/>
                        </a:rPr>
                        <a:t>未编制事故隐患排查标准清单的</a:t>
                      </a:r>
                      <a:endParaRPr lang="zh-CN"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altLang="en-US" sz="1800" b="0">
                          <a:latin typeface="宋体" panose="02010600030101010101" pitchFamily="2" charset="-122"/>
                          <a:ea typeface="宋体" panose="02010600030101010101" pitchFamily="2" charset="-122"/>
                          <a:cs typeface="宋体" panose="02010600030101010101" pitchFamily="2" charset="-122"/>
                        </a:rPr>
                        <a:t>《河南省生产安全事故隐患排查治理办法》</a:t>
                      </a:r>
                      <a:r>
                        <a:rPr lang="zh-CN" altLang="en-US" sz="1800" b="0">
                          <a:latin typeface="宋体" panose="02010600030101010101" pitchFamily="2" charset="-122"/>
                          <a:ea typeface="宋体" panose="02010600030101010101" pitchFamily="2" charset="-122"/>
                          <a:cs typeface="宋体" panose="02010600030101010101" pitchFamily="2" charset="-122"/>
                        </a:rPr>
                        <a:t>第八条第一款</a:t>
                      </a:r>
                      <a:endParaRPr lang="zh-CN"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altLang="en-US" sz="1800" b="0">
                          <a:latin typeface="宋体" panose="02010600030101010101" pitchFamily="2" charset="-122"/>
                          <a:ea typeface="宋体" panose="02010600030101010101" pitchFamily="2" charset="-122"/>
                          <a:cs typeface="宋体" panose="02010600030101010101" pitchFamily="2" charset="-122"/>
                        </a:rPr>
                        <a:t>《河南省生产安全事故隐患排查治理办法》</a:t>
                      </a:r>
                      <a:r>
                        <a:rPr lang="zh-CN" altLang="en-US" sz="1800" b="0">
                          <a:latin typeface="宋体" panose="02010600030101010101" pitchFamily="2" charset="-122"/>
                          <a:ea typeface="宋体" panose="02010600030101010101" pitchFamily="2" charset="-122"/>
                          <a:cs typeface="宋体" panose="02010600030101010101" pitchFamily="2" charset="-122"/>
                        </a:rPr>
                        <a:t>第三十条第一款</a:t>
                      </a:r>
                      <a:endParaRPr lang="zh-CN"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800">
                          <a:latin typeface="宋体" panose="02010600030101010101" pitchFamily="2" charset="-122"/>
                          <a:ea typeface="宋体" panose="02010600030101010101" pitchFamily="2" charset="-122"/>
                          <a:cs typeface="宋体" panose="02010600030101010101" pitchFamily="2" charset="-122"/>
                          <a:sym typeface="+mn-ea"/>
                        </a:rPr>
                        <a:t>对隐患排查治理台帐照相、复印；现场事故隐患拍照；询问相关人员等</a:t>
                      </a:r>
                      <a:endParaRPr lang="en-US" altLang="en-US" sz="1800" b="0">
                        <a:latin typeface="宋体" panose="02010600030101010101" pitchFamily="2" charset="-122"/>
                        <a:ea typeface="宋体" panose="02010600030101010101" pitchFamily="2" charset="-122"/>
                        <a:cs typeface="宋体" panose="02010600030101010101" pitchFamily="2" charset="-122"/>
                        <a:sym typeface="+mn-ea"/>
                      </a:endParaRPr>
                    </a:p>
                    <a:p>
                      <a:pPr indent="0">
                        <a:buNone/>
                      </a:pPr>
                      <a:endParaRPr lang="en-US" altLang="en-US" sz="1800" b="0">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2273" name="图片 1"/>
          <p:cNvPicPr>
            <a:picLocks noChangeAspect="1"/>
          </p:cNvPicPr>
          <p:nvPr/>
        </p:nvPicPr>
        <p:blipFill>
          <a:blip r:embed="rId1" cstate="print"/>
          <a:srcRect/>
          <a:stretch>
            <a:fillRect/>
          </a:stretch>
        </p:blipFill>
        <p:spPr bwMode="auto">
          <a:xfrm>
            <a:off x="0" y="0"/>
            <a:ext cx="12192000" cy="6858000"/>
          </a:xfrm>
          <a:prstGeom prst="rect">
            <a:avLst/>
          </a:prstGeom>
          <a:noFill/>
          <a:ln w="9525">
            <a:noFill/>
            <a:miter lim="800000"/>
            <a:headEnd/>
            <a:tailEnd/>
          </a:ln>
        </p:spPr>
      </p:pic>
      <p:sp>
        <p:nvSpPr>
          <p:cNvPr id="4" name="矩形 3"/>
          <p:cNvSpPr/>
          <p:nvPr/>
        </p:nvSpPr>
        <p:spPr>
          <a:xfrm>
            <a:off x="0" y="0"/>
            <a:ext cx="12192000" cy="6858000"/>
          </a:xfrm>
          <a:prstGeom prst="rect">
            <a:avLst/>
          </a:prstGeom>
          <a:solidFill>
            <a:schemeClr val="bg1">
              <a:alpha val="2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82275" name="文本框 2"/>
          <p:cNvSpPr txBox="1">
            <a:spLocks noChangeArrowheads="1"/>
          </p:cNvSpPr>
          <p:nvPr/>
        </p:nvSpPr>
        <p:spPr bwMode="auto">
          <a:xfrm>
            <a:off x="1231900" y="4078288"/>
            <a:ext cx="5967413" cy="1200150"/>
          </a:xfrm>
          <a:prstGeom prst="rect">
            <a:avLst/>
          </a:prstGeom>
          <a:noFill/>
          <a:ln w="9525">
            <a:noFill/>
            <a:miter lim="800000"/>
          </a:ln>
        </p:spPr>
        <p:txBody>
          <a:bodyPr>
            <a:spAutoFit/>
          </a:bodyPr>
          <a:lstStyle/>
          <a:p>
            <a:r>
              <a:rPr lang="zh-CN" altLang="en-US" sz="7200" b="1">
                <a:solidFill>
                  <a:schemeClr val="bg1"/>
                </a:solidFill>
                <a:latin typeface="幼圆"/>
                <a:ea typeface="幼圆"/>
                <a:cs typeface="幼圆"/>
              </a:rPr>
              <a:t>谢 谢！</a:t>
            </a:r>
            <a:endParaRPr lang="zh-CN" altLang="en-US" sz="7200" b="1">
              <a:solidFill>
                <a:schemeClr val="bg1"/>
              </a:solidFill>
              <a:latin typeface="幼圆"/>
              <a:ea typeface="幼圆"/>
              <a:cs typeface="幼圆"/>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pPr algn="ctr"/>
            <a:r>
              <a:rPr lang="zh-CN" altLang="en-US" sz="4800" b="1"/>
              <a:t>为什么开展双重预防机制工作</a:t>
            </a:r>
            <a:endParaRPr lang="zh-CN" altLang="en-US" sz="4800" b="1"/>
          </a:p>
        </p:txBody>
      </p:sp>
      <p:sp>
        <p:nvSpPr>
          <p:cNvPr id="3" name="内容占位符 2"/>
          <p:cNvSpPr>
            <a:spLocks noGrp="1"/>
          </p:cNvSpPr>
          <p:nvPr>
            <p:ph idx="1"/>
          </p:nvPr>
        </p:nvSpPr>
        <p:spPr/>
        <p:txBody>
          <a:bodyPr/>
          <a:p>
            <a:pPr marL="0" marR="0" lvl="0" indent="539750" algn="just" defTabSz="914400" rtl="0" eaLnBrk="1" fontAlgn="base" latinLnBrk="0" hangingPunct="1">
              <a:lnSpc>
                <a:spcPct val="125000"/>
              </a:lnSpc>
              <a:spcBef>
                <a:spcPct val="0"/>
              </a:spcBef>
              <a:spcAft>
                <a:spcPct val="0"/>
              </a:spcAft>
              <a:buClrTx/>
              <a:buSzTx/>
              <a:buFontTx/>
              <a:buNone/>
              <a:defRPr/>
            </a:pPr>
            <a:r>
              <a:rPr lang="en-US" altLang="zh-CN" sz="2400" b="1" noProof="0" dirty="0">
                <a:ln>
                  <a:noFill/>
                </a:ln>
                <a:solidFill>
                  <a:srgbClr val="0D0D0D"/>
                </a:solidFill>
                <a:effectLst/>
                <a:uLnTx/>
                <a:uFillTx/>
                <a:latin typeface="微软雅黑" panose="020B0503020204020204" pitchFamily="34" charset="-122"/>
                <a:ea typeface="微软雅黑" panose="020B0503020204020204" pitchFamily="34" charset="-122"/>
                <a:cs typeface="+mn-cs"/>
                <a:sym typeface="+mn-ea"/>
              </a:rPr>
              <a:t> </a:t>
            </a:r>
            <a:r>
              <a:rPr lang="en-US" altLang="zh-CN" sz="2400" b="1"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rPr>
              <a:t>2016</a:t>
            </a:r>
            <a:r>
              <a:rPr lang="zh-CN" altLang="en-US" sz="2400" b="1"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rPr>
              <a:t>年</a:t>
            </a:r>
            <a:r>
              <a:rPr lang="en-US" altLang="zh-CN" sz="2400" b="1"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rPr>
              <a:t>1</a:t>
            </a:r>
            <a:r>
              <a:rPr lang="zh-CN" altLang="en-US" sz="2400" b="1"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rPr>
              <a:t>月</a:t>
            </a:r>
            <a:r>
              <a:rPr lang="en-US" altLang="zh-CN" sz="2400" b="1"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rPr>
              <a:t>6</a:t>
            </a:r>
            <a:r>
              <a:rPr lang="zh-CN" altLang="zh-CN" sz="2400" b="1"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rPr>
              <a:t>日</a:t>
            </a:r>
            <a:r>
              <a:rPr lang="zh-CN" altLang="en-US" sz="2400" b="1"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rPr>
              <a:t>，中共中央总书记、国家主席、中央军委主席习近平在中共中央政治局常委会会议上发表重要讲话，对全面加强安全生产工作提出明确要求。习近平强调，重特大突发事件，不论是自然灾害还是责任事故，其中都不同程度存在主体责任不落实、隐患排查治理不彻底、法规标准不健全、安全监管执法不严格、监管体制机制不完善、安全基础薄弱、应急救援能力不强等问题。</a:t>
            </a:r>
            <a:endParaRPr kumimoji="0" lang="en-US" altLang="zh-CN" sz="2400" b="1" i="0" u="none" strike="noStrike" kern="1200" cap="none" spc="0" normalizeH="0" baseline="0"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endParaRPr>
          </a:p>
          <a:p>
            <a:pPr marL="0" marR="0" lvl="0" indent="539750" algn="just" defTabSz="914400" rtl="0" eaLnBrk="1" fontAlgn="base" latinLnBrk="0" hangingPunct="1">
              <a:lnSpc>
                <a:spcPct val="125000"/>
              </a:lnSpc>
              <a:spcBef>
                <a:spcPct val="0"/>
              </a:spcBef>
              <a:spcAft>
                <a:spcPct val="0"/>
              </a:spcAft>
              <a:buClrTx/>
              <a:buSzTx/>
              <a:buFontTx/>
              <a:buNone/>
              <a:defRPr/>
            </a:pPr>
            <a:r>
              <a:rPr lang="zh-CN" altLang="en-US" sz="2400" b="1"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rPr>
              <a:t>必须坚决遏制重特大事故频发势头，对易发重特大事故的行业领域采取</a:t>
            </a:r>
            <a:r>
              <a:rPr lang="zh-CN" altLang="en-US" sz="2400" b="1" noProof="0" dirty="0">
                <a:ln>
                  <a:noFill/>
                </a:ln>
                <a:solidFill>
                  <a:srgbClr val="FF0000"/>
                </a:solidFill>
                <a:effectLst/>
                <a:uLnTx/>
                <a:uFillTx/>
                <a:latin typeface="仿宋" panose="02010609060101010101" charset="-122"/>
                <a:ea typeface="仿宋" panose="02010609060101010101" charset="-122"/>
                <a:cs typeface="仿宋" panose="02010609060101010101" charset="-122"/>
                <a:sym typeface="+mn-ea"/>
              </a:rPr>
              <a:t>风险分级管控、隐患排查治理双重预防工作机制，</a:t>
            </a:r>
            <a:r>
              <a:rPr lang="zh-CN" altLang="en-US" sz="2400" b="1"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rPr>
              <a:t>推动安全生产关口前移，加强应急救援工作，最大限度减少人员伤亡和财产损失。</a:t>
            </a:r>
            <a:endParaRPr kumimoji="0" lang="en-US" altLang="zh-CN" b="1" i="0" u="none" strike="noStrike" kern="1200" cap="none" spc="0" normalizeH="0" baseline="0" noProof="0" dirty="0">
              <a:ln>
                <a:noFill/>
              </a:ln>
              <a:solidFill>
                <a:srgbClr val="0D0D0D"/>
              </a:solidFill>
              <a:effectLst/>
              <a:uLnTx/>
              <a:uFillTx/>
              <a:latin typeface="仿宋" panose="02010609060101010101" charset="-122"/>
              <a:ea typeface="仿宋" panose="02010609060101010101" charset="-122"/>
              <a:cs typeface="仿宋" panose="02010609060101010101" charset="-122"/>
              <a:sym typeface="+mn-ea"/>
            </a:endParaRPr>
          </a:p>
          <a:p>
            <a:endParaRPr lang="zh-CN" altLang="en-US"/>
          </a:p>
          <a:p>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标题 1"/>
          <p:cNvSpPr>
            <a:spLocks noGrp="1"/>
          </p:cNvSpPr>
          <p:nvPr>
            <p:ph type="title"/>
          </p:nvPr>
        </p:nvSpPr>
        <p:spPr>
          <a:xfrm>
            <a:off x="850900" y="665163"/>
            <a:ext cx="10515600" cy="1325562"/>
          </a:xfrm>
        </p:spPr>
        <p:txBody>
          <a:bodyPr/>
          <a:lstStyle/>
          <a:p>
            <a:pPr algn="ctr" eaLnBrk="1" hangingPunct="1"/>
            <a:r>
              <a:rPr lang="zh-CN" altLang="zh-CN" sz="2800" b="1"/>
              <a:t>国务院安委会办公室</a:t>
            </a:r>
            <a:br>
              <a:rPr lang="zh-CN" altLang="en-US" sz="2800" b="1"/>
            </a:br>
            <a:r>
              <a:rPr lang="zh-CN" altLang="zh-CN" sz="2800" b="1"/>
              <a:t>关于印发标本兼治遏制重特大事故工作指南的通知</a:t>
            </a:r>
            <a:br>
              <a:rPr lang="zh-CN" altLang="en-US" sz="2800" b="1"/>
            </a:br>
            <a:r>
              <a:rPr lang="zh-CN" altLang="zh-CN" sz="2000"/>
              <a:t>安委办〔</a:t>
            </a:r>
            <a:r>
              <a:rPr lang="en-US" altLang="zh-CN" sz="2000"/>
              <a:t>2016</a:t>
            </a:r>
            <a:r>
              <a:rPr lang="zh-CN" altLang="zh-CN" sz="2000"/>
              <a:t>〕</a:t>
            </a:r>
            <a:r>
              <a:rPr lang="en-US" altLang="zh-CN" sz="2000"/>
              <a:t>3</a:t>
            </a:r>
            <a:r>
              <a:rPr lang="zh-CN" altLang="zh-CN" sz="2000"/>
              <a:t>号     </a:t>
            </a:r>
            <a:r>
              <a:rPr lang="zh-CN" altLang="zh-CN" sz="2000">
                <a:latin typeface="仿宋" panose="02010609060101010101" charset="-122"/>
                <a:ea typeface="仿宋" panose="02010609060101010101" charset="-122"/>
                <a:cs typeface="仿宋" panose="02010609060101010101" charset="-122"/>
                <a:sym typeface="+mn-ea"/>
              </a:rPr>
              <a:t>2016年4月28日</a:t>
            </a:r>
            <a:endParaRPr lang="zh-CN" altLang="en-US" sz="2000"/>
          </a:p>
        </p:txBody>
      </p:sp>
      <p:sp>
        <p:nvSpPr>
          <p:cNvPr id="3" name="内容占位符 2"/>
          <p:cNvSpPr>
            <a:spLocks noGrp="1"/>
          </p:cNvSpPr>
          <p:nvPr>
            <p:ph idx="1"/>
          </p:nvPr>
        </p:nvSpPr>
        <p:spPr>
          <a:xfrm>
            <a:off x="838200" y="1949824"/>
            <a:ext cx="10515600" cy="4227139"/>
          </a:xfrm>
        </p:spPr>
        <p:txBody>
          <a:bodyPr>
            <a:normAutofit fontScale="77500" lnSpcReduction="20000"/>
          </a:bodyPr>
          <a:lstStyle/>
          <a:p>
            <a:pPr eaLnBrk="1" hangingPunct="1">
              <a:lnSpc>
                <a:spcPct val="160000"/>
              </a:lnSpc>
            </a:pPr>
            <a:r>
              <a:rPr lang="en-US" altLang="zh-CN" sz="2600" dirty="0">
                <a:latin typeface="黑体" panose="02010609060101010101" pitchFamily="49" charset="-122"/>
                <a:ea typeface="黑体" panose="02010609060101010101" pitchFamily="49" charset="-122"/>
              </a:rPr>
              <a:t>    </a:t>
            </a:r>
            <a:r>
              <a:rPr lang="zh-CN" altLang="zh-CN" sz="2600" dirty="0">
                <a:latin typeface="黑体" panose="02010609060101010101" pitchFamily="49" charset="-122"/>
                <a:ea typeface="黑体" panose="02010609060101010101" pitchFamily="49" charset="-122"/>
              </a:rPr>
              <a:t>二、着力构建安全风险分级管控和隐患排查治理双重预防性工作机制</a:t>
            </a:r>
            <a:endParaRPr lang="zh-CN" altLang="zh-CN" sz="2600" dirty="0"/>
          </a:p>
          <a:p>
            <a:pPr eaLnBrk="1" hangingPunct="1">
              <a:lnSpc>
                <a:spcPct val="160000"/>
              </a:lnSpc>
            </a:pPr>
            <a:r>
              <a:rPr lang="zh-CN" altLang="zh-CN" sz="2600" dirty="0">
                <a:latin typeface="仿宋" panose="02010609060101010101" charset="-122"/>
                <a:ea typeface="仿宋" panose="02010609060101010101" charset="-122"/>
                <a:cs typeface="仿宋" panose="02010609060101010101" charset="-122"/>
              </a:rPr>
              <a:t>   </a:t>
            </a:r>
            <a:r>
              <a:rPr lang="zh-CN" altLang="zh-CN" sz="2600" dirty="0">
                <a:solidFill>
                  <a:srgbClr val="FF0000"/>
                </a:solidFill>
                <a:latin typeface="仿宋" panose="02010609060101010101" charset="-122"/>
                <a:ea typeface="仿宋" panose="02010609060101010101" charset="-122"/>
                <a:cs typeface="仿宋" panose="02010609060101010101" charset="-122"/>
              </a:rPr>
              <a:t>（一）</a:t>
            </a:r>
            <a:r>
              <a:rPr lang="zh-CN" altLang="zh-CN" sz="2600" b="1" dirty="0">
                <a:solidFill>
                  <a:srgbClr val="FF0000"/>
                </a:solidFill>
                <a:latin typeface="仿宋" panose="02010609060101010101" charset="-122"/>
                <a:ea typeface="仿宋" panose="02010609060101010101" charset="-122"/>
                <a:cs typeface="仿宋" panose="02010609060101010101" charset="-122"/>
              </a:rPr>
              <a:t>健全安全风险评估分级和事故隐患排查分级标准体系。</a:t>
            </a:r>
            <a:r>
              <a:rPr lang="zh-CN" altLang="zh-CN" sz="2600" dirty="0">
                <a:latin typeface="仿宋" panose="02010609060101010101" charset="-122"/>
                <a:ea typeface="仿宋" panose="02010609060101010101" charset="-122"/>
                <a:cs typeface="仿宋" panose="02010609060101010101" charset="-122"/>
              </a:rPr>
              <a:t>根据存在的主要风险隐患可能导致的后果并结合本地区、本行业领域实际，研究制定区域性、行业性安全风险和事故隐患辨识、评估、分级标准，为开展安全风险分级管控和事故隐患排查治理提供依据。</a:t>
            </a:r>
            <a:endParaRPr lang="zh-CN" altLang="zh-CN" sz="2600" dirty="0">
              <a:latin typeface="仿宋" panose="02010609060101010101" charset="-122"/>
              <a:ea typeface="仿宋" panose="02010609060101010101" charset="-122"/>
              <a:cs typeface="仿宋" panose="02010609060101010101" charset="-122"/>
            </a:endParaRPr>
          </a:p>
          <a:p>
            <a:pPr eaLnBrk="1" hangingPunct="1">
              <a:lnSpc>
                <a:spcPct val="160000"/>
              </a:lnSpc>
            </a:pPr>
            <a:r>
              <a:rPr lang="zh-CN" altLang="zh-CN" sz="2600" dirty="0">
                <a:solidFill>
                  <a:srgbClr val="FF0000"/>
                </a:solidFill>
                <a:latin typeface="仿宋" panose="02010609060101010101" charset="-122"/>
                <a:ea typeface="仿宋" panose="02010609060101010101" charset="-122"/>
                <a:cs typeface="仿宋" panose="02010609060101010101" charset="-122"/>
              </a:rPr>
              <a:t>  （二）</a:t>
            </a:r>
            <a:r>
              <a:rPr lang="zh-CN" altLang="zh-CN" sz="2600" b="1" dirty="0">
                <a:solidFill>
                  <a:srgbClr val="FF0000"/>
                </a:solidFill>
                <a:latin typeface="仿宋" panose="02010609060101010101" charset="-122"/>
                <a:ea typeface="仿宋" panose="02010609060101010101" charset="-122"/>
                <a:cs typeface="仿宋" panose="02010609060101010101" charset="-122"/>
              </a:rPr>
              <a:t>全面排查评定安全风险和事故隐患等级</a:t>
            </a:r>
            <a:r>
              <a:rPr lang="zh-CN" altLang="zh-CN" sz="2600" dirty="0">
                <a:latin typeface="仿宋" panose="02010609060101010101" charset="-122"/>
                <a:ea typeface="仿宋" panose="02010609060101010101" charset="-122"/>
                <a:cs typeface="仿宋" panose="02010609060101010101" charset="-122"/>
              </a:rPr>
              <a:t>。在深入总结分析重特大事故发生规律、特点和趋势的基础上，每年排查评估本地区的重点行业领域、重点部位、重点环节，依据相应标准，分别确定安全风险“红、橙、黄、蓝”（红色为安全风险最高级）</a:t>
            </a:r>
            <a:r>
              <a:rPr lang="en-US" altLang="zh-CN" sz="2600" dirty="0">
                <a:latin typeface="仿宋" panose="02010609060101010101" charset="-122"/>
                <a:ea typeface="仿宋" panose="02010609060101010101" charset="-122"/>
                <a:cs typeface="仿宋" panose="02010609060101010101" charset="-122"/>
              </a:rPr>
              <a:t>4</a:t>
            </a:r>
            <a:r>
              <a:rPr lang="zh-CN" altLang="zh-CN" sz="2600" dirty="0">
                <a:latin typeface="仿宋" panose="02010609060101010101" charset="-122"/>
                <a:ea typeface="仿宋" panose="02010609060101010101" charset="-122"/>
                <a:cs typeface="仿宋" panose="02010609060101010101" charset="-122"/>
              </a:rPr>
              <a:t>个等级，分别确定事故隐患为重大隐患和一般隐患，并建立安全风险和事故隐患数据库，绘制省、市、县以及企业安全风险等级和重大事故隐患分布电子图，切实解决“想不到、管不到”问题。</a:t>
            </a:r>
            <a:endParaRPr lang="zh-CN" altLang="zh-CN" sz="2600" dirty="0">
              <a:latin typeface="仿宋" panose="02010609060101010101" charset="-122"/>
              <a:ea typeface="仿宋" panose="02010609060101010101" charset="-122"/>
              <a:cs typeface="仿宋" panose="02010609060101010101" charset="-122"/>
            </a:endParaRPr>
          </a:p>
          <a:p>
            <a:pPr eaLnBrk="1" hangingPunct="1">
              <a:lnSpc>
                <a:spcPct val="80000"/>
              </a:lnSpc>
            </a:pPr>
            <a:endParaRPr lang="zh-CN" altLang="en-US" sz="2600" dirty="0">
              <a:latin typeface="仿宋" panose="02010609060101010101" charset="-122"/>
              <a:ea typeface="仿宋" panose="02010609060101010101" charset="-122"/>
              <a:cs typeface="仿宋" panose="02010609060101010101" charset="-122"/>
            </a:endParaRPr>
          </a:p>
        </p:txBody>
      </p:sp>
      <p:grpSp>
        <p:nvGrpSpPr>
          <p:cNvPr id="18435" name="组合 5"/>
          <p:cNvGrpSpPr/>
          <p:nvPr/>
        </p:nvGrpSpPr>
        <p:grpSpPr bwMode="auto">
          <a:xfrm>
            <a:off x="1239838" y="0"/>
            <a:ext cx="2455862" cy="228600"/>
            <a:chOff x="1061493" y="-1"/>
            <a:chExt cx="2457010" cy="228416"/>
          </a:xfrm>
        </p:grpSpPr>
        <p:sp>
          <p:nvSpPr>
            <p:cNvPr id="7" name="矩形 6"/>
            <p:cNvSpPr/>
            <p:nvPr/>
          </p:nvSpPr>
          <p:spPr>
            <a:xfrm>
              <a:off x="1061493" y="-1"/>
              <a:ext cx="628944" cy="228416"/>
            </a:xfrm>
            <a:prstGeom prst="rect">
              <a:avLst/>
            </a:prstGeom>
            <a:solidFill>
              <a:srgbClr val="CAB9B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8" name="矩形 7"/>
            <p:cNvSpPr/>
            <p:nvPr/>
          </p:nvSpPr>
          <p:spPr>
            <a:xfrm>
              <a:off x="1671378" y="-1"/>
              <a:ext cx="627355" cy="228416"/>
            </a:xfrm>
            <a:prstGeom prst="rect">
              <a:avLst/>
            </a:prstGeom>
            <a:solidFill>
              <a:srgbClr val="F1D79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p>
          </p:txBody>
        </p:sp>
        <p:sp>
          <p:nvSpPr>
            <p:cNvPr id="9" name="矩形 8"/>
            <p:cNvSpPr/>
            <p:nvPr/>
          </p:nvSpPr>
          <p:spPr>
            <a:xfrm>
              <a:off x="2281263" y="-1"/>
              <a:ext cx="627355" cy="228416"/>
            </a:xfrm>
            <a:prstGeom prst="rect">
              <a:avLst/>
            </a:prstGeom>
            <a:solidFill>
              <a:srgbClr val="BCE1B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0" name="矩形 9"/>
            <p:cNvSpPr/>
            <p:nvPr/>
          </p:nvSpPr>
          <p:spPr>
            <a:xfrm>
              <a:off x="2889559" y="-1"/>
              <a:ext cx="628944" cy="228416"/>
            </a:xfrm>
            <a:prstGeom prst="rect">
              <a:avLst/>
            </a:prstGeom>
            <a:solidFill>
              <a:srgbClr val="4975A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gr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0</TotalTime>
  <Words>13841</Words>
  <Application>WPS 演示</Application>
  <PresentationFormat>宽屏</PresentationFormat>
  <Paragraphs>712</Paragraphs>
  <Slides>72</Slides>
  <Notes>3</Notes>
  <HiddenSlides>0</HiddenSlides>
  <MMClips>0</MMClips>
  <ScaleCrop>false</ScaleCrop>
  <HeadingPairs>
    <vt:vector size="6" baseType="variant">
      <vt:variant>
        <vt:lpstr>已用的字体</vt:lpstr>
      </vt:variant>
      <vt:variant>
        <vt:i4>25</vt:i4>
      </vt:variant>
      <vt:variant>
        <vt:lpstr>主题</vt:lpstr>
      </vt:variant>
      <vt:variant>
        <vt:i4>1</vt:i4>
      </vt:variant>
      <vt:variant>
        <vt:lpstr>幻灯片标题</vt:lpstr>
      </vt:variant>
      <vt:variant>
        <vt:i4>72</vt:i4>
      </vt:variant>
    </vt:vector>
  </HeadingPairs>
  <TitlesOfParts>
    <vt:vector size="98" baseType="lpstr">
      <vt:lpstr>Arial</vt:lpstr>
      <vt:lpstr>宋体</vt:lpstr>
      <vt:lpstr>Wingdings</vt:lpstr>
      <vt:lpstr>等线</vt:lpstr>
      <vt:lpstr>等线 Light</vt:lpstr>
      <vt:lpstr>黑体</vt:lpstr>
      <vt:lpstr>微软雅黑</vt:lpstr>
      <vt:lpstr>仿宋</vt:lpstr>
      <vt:lpstr>Arial Unicode MS</vt:lpstr>
      <vt:lpstr>Calibri</vt:lpstr>
      <vt:lpstr>楷体</vt:lpstr>
      <vt:lpstr>华文琥珀</vt:lpstr>
      <vt:lpstr>华文彩云</vt:lpstr>
      <vt:lpstr>仿宋_GB2312</vt:lpstr>
      <vt:lpstr>Open Sans</vt:lpstr>
      <vt:lpstr>文鼎霹雳体</vt:lpstr>
      <vt:lpstr>方正卡通简体</vt:lpstr>
      <vt:lpstr>Times New Roman</vt:lpstr>
      <vt:lpstr>华文新魏</vt:lpstr>
      <vt:lpstr>Wingdings</vt:lpstr>
      <vt:lpstr>楷体_GB2312</vt:lpstr>
      <vt:lpstr>Wingdings</vt:lpstr>
      <vt:lpstr>幼圆</vt:lpstr>
      <vt:lpstr>Segoe Print</vt:lpstr>
      <vt:lpstr>新宋体</vt:lpstr>
      <vt:lpstr>Office 主题​​</vt:lpstr>
      <vt:lpstr> 风险分级管控与隐患排查治理 </vt:lpstr>
      <vt:lpstr>什么是双重预防机制 </vt:lpstr>
      <vt:lpstr>什么是双重预防机制</vt:lpstr>
      <vt:lpstr>什么是双重预防机制 </vt:lpstr>
      <vt:lpstr>为什么开展双重预防机制工作</vt:lpstr>
      <vt:lpstr>东营市山东 滨为什么开展双重预防机制工作 源化学有限公司“8•31”重大爆炸事故 </vt:lpstr>
      <vt:lpstr>为什么开展双重预防机制工作 </vt:lpstr>
      <vt:lpstr>为什么开展双重预防机制工作</vt:lpstr>
      <vt:lpstr>国务院安委会办公室 关于印发标本兼治遏制重特大事故工作指南的通知 安委办〔2016〕3号     2016年4月28日</vt:lpstr>
      <vt:lpstr>PowerPoint 演示文稿</vt:lpstr>
      <vt:lpstr>为什么开展双预控工作</vt:lpstr>
      <vt:lpstr>PowerPoint 演示文稿</vt:lpstr>
      <vt:lpstr>周口市推动该项工作下发系列文件</vt:lpstr>
      <vt:lpstr>周口市推动该项工作下发系列文件</vt:lpstr>
      <vt:lpstr> 胡局长带队到巩义参观学习双预控工作经验8.13.14 </vt:lpstr>
      <vt:lpstr> 胡局长带队到巩义参观学习双预控工作经验8.13.14 </vt:lpstr>
      <vt:lpstr>胡局长带队到汝州学习平台建设经验8.14</vt:lpstr>
      <vt:lpstr> 9.3市局召开安全生产隐患排查清单化管理暨双重预防机制工作推进会 </vt:lpstr>
      <vt:lpstr> 王局长检查指导西华县 华信化工有限公司双预控工作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如何开展双预控工作</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完成双重预防机制工作企业效果图</vt:lpstr>
      <vt:lpstr>完成双重预防机制工作企业效果图 </vt:lpstr>
      <vt:lpstr>完成双重预防机制工作企业效果图 </vt:lpstr>
      <vt:lpstr>完成双重预防机制工作企业效果图 </vt:lpstr>
      <vt:lpstr>检查标准</vt:lpstr>
      <vt:lpstr>检查标准</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李明洁</dc:creator>
  <cp:lastModifiedBy>Administrator</cp:lastModifiedBy>
  <cp:revision>264</cp:revision>
  <dcterms:created xsi:type="dcterms:W3CDTF">2016-05-07T14:05:00Z</dcterms:created>
  <dcterms:modified xsi:type="dcterms:W3CDTF">2018-11-12T02:45:47Z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2052-10.1.0.7521</vt:lpwstr>
  </property>
</Properties>
</file>